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7" r:id="rId4"/>
    <p:sldId id="258" r:id="rId5"/>
    <p:sldId id="260" r:id="rId6"/>
    <p:sldId id="261" r:id="rId7"/>
    <p:sldId id="262" r:id="rId8"/>
    <p:sldId id="263" r:id="rId9"/>
    <p:sldId id="273" r:id="rId10"/>
    <p:sldId id="264" r:id="rId11"/>
    <p:sldId id="265" r:id="rId12"/>
    <p:sldId id="266" r:id="rId13"/>
    <p:sldId id="274" r:id="rId14"/>
    <p:sldId id="268" r:id="rId15"/>
    <p:sldId id="275" r:id="rId16"/>
    <p:sldId id="259" r:id="rId17"/>
    <p:sldId id="267" r:id="rId18"/>
    <p:sldId id="269" r:id="rId19"/>
    <p:sldId id="271"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9E0789B1-C697-45C6-9AA4-1B2C204E2AF3}" type="datetimeFigureOut">
              <a:rPr lang="ru-RU" smtClean="0"/>
              <a:pPr/>
              <a:t>21.03.2015</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11" name="Номер слайда 10"/>
          <p:cNvSpPr>
            <a:spLocks noGrp="1"/>
          </p:cNvSpPr>
          <p:nvPr>
            <p:ph type="sldNum" sz="quarter" idx="12"/>
          </p:nvPr>
        </p:nvSpPr>
        <p:spPr/>
        <p:txBody>
          <a:bodyPr/>
          <a:lstStyle>
            <a:extLst/>
          </a:lstStyle>
          <a:p>
            <a:fld id="{E74514E7-2A23-4DF7-8C30-2673166612D6}"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E0789B1-C697-45C6-9AA4-1B2C204E2AF3}" type="datetimeFigureOut">
              <a:rPr lang="ru-RU" smtClean="0"/>
              <a:pPr/>
              <a:t>21.03.2015</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E74514E7-2A23-4DF7-8C30-2673166612D6}"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E0789B1-C697-45C6-9AA4-1B2C204E2AF3}" type="datetimeFigureOut">
              <a:rPr lang="ru-RU" smtClean="0"/>
              <a:pPr/>
              <a:t>21.03.2015</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E74514E7-2A23-4DF7-8C30-2673166612D6}"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E0789B1-C697-45C6-9AA4-1B2C204E2AF3}" type="datetimeFigureOut">
              <a:rPr lang="ru-RU" smtClean="0"/>
              <a:pPr/>
              <a:t>21.03.2015</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E74514E7-2A23-4DF7-8C30-2673166612D6}"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9E0789B1-C697-45C6-9AA4-1B2C204E2AF3}" type="datetimeFigureOut">
              <a:rPr lang="ru-RU" smtClean="0"/>
              <a:pPr/>
              <a:t>21.03.2015</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E74514E7-2A23-4DF7-8C30-2673166612D6}"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E0789B1-C697-45C6-9AA4-1B2C204E2AF3}" type="datetimeFigureOut">
              <a:rPr lang="ru-RU" smtClean="0"/>
              <a:pPr/>
              <a:t>21.03.2015</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E74514E7-2A23-4DF7-8C30-2673166612D6}"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9E0789B1-C697-45C6-9AA4-1B2C204E2AF3}" type="datetimeFigureOut">
              <a:rPr lang="ru-RU" smtClean="0"/>
              <a:pPr/>
              <a:t>21.03.2015</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E74514E7-2A23-4DF7-8C30-2673166612D6}"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9E0789B1-C697-45C6-9AA4-1B2C204E2AF3}" type="datetimeFigureOut">
              <a:rPr lang="ru-RU" smtClean="0"/>
              <a:pPr/>
              <a:t>21.03.2015</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E74514E7-2A23-4DF7-8C30-2673166612D6}"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Дата 1"/>
          <p:cNvSpPr>
            <a:spLocks noGrp="1"/>
          </p:cNvSpPr>
          <p:nvPr>
            <p:ph type="dt" sz="half" idx="10"/>
          </p:nvPr>
        </p:nvSpPr>
        <p:spPr/>
        <p:txBody>
          <a:bodyPr/>
          <a:lstStyle>
            <a:extLst/>
          </a:lstStyle>
          <a:p>
            <a:fld id="{9E0789B1-C697-45C6-9AA4-1B2C204E2AF3}" type="datetimeFigureOut">
              <a:rPr lang="ru-RU" smtClean="0"/>
              <a:pPr/>
              <a:t>21.03.2015</a:t>
            </a:fld>
            <a:endParaRPr lang="ru-RU" dirty="0"/>
          </a:p>
        </p:txBody>
      </p:sp>
      <p:sp>
        <p:nvSpPr>
          <p:cNvPr id="3" name="Нижний колонтитул 2"/>
          <p:cNvSpPr>
            <a:spLocks noGrp="1"/>
          </p:cNvSpPr>
          <p:nvPr>
            <p:ph type="ftr" sz="quarter" idx="11"/>
          </p:nvPr>
        </p:nvSpPr>
        <p:spPr/>
        <p:txBody>
          <a:bodyPr/>
          <a:lstStyle>
            <a:extLst/>
          </a:lstStyle>
          <a:p>
            <a:endParaRPr lang="ru-RU" dirty="0"/>
          </a:p>
        </p:txBody>
      </p:sp>
      <p:sp>
        <p:nvSpPr>
          <p:cNvPr id="4" name="Номер слайда 3"/>
          <p:cNvSpPr>
            <a:spLocks noGrp="1"/>
          </p:cNvSpPr>
          <p:nvPr>
            <p:ph type="sldNum" sz="quarter" idx="12"/>
          </p:nvPr>
        </p:nvSpPr>
        <p:spPr/>
        <p:txBody>
          <a:bodyPr/>
          <a:lstStyle>
            <a:extLst/>
          </a:lstStyle>
          <a:p>
            <a:fld id="{E74514E7-2A23-4DF7-8C30-2673166612D6}"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E0789B1-C697-45C6-9AA4-1B2C204E2AF3}" type="datetimeFigureOut">
              <a:rPr lang="ru-RU" smtClean="0"/>
              <a:pPr/>
              <a:t>21.03.2015</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E74514E7-2A23-4DF7-8C30-2673166612D6}"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E0789B1-C697-45C6-9AA4-1B2C204E2AF3}" type="datetimeFigureOut">
              <a:rPr lang="ru-RU" smtClean="0"/>
              <a:pPr/>
              <a:t>21.03.2015</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E74514E7-2A23-4DF7-8C30-2673166612D6}" type="slidenum">
              <a:rPr lang="ru-RU" smtClean="0"/>
              <a:pPr/>
              <a:t>‹#›</a:t>
            </a:fld>
            <a:endParaRPr lang="ru-RU" dirty="0"/>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dirty="0"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E0789B1-C697-45C6-9AA4-1B2C204E2AF3}" type="datetimeFigureOut">
              <a:rPr lang="ru-RU" smtClean="0"/>
              <a:pPr/>
              <a:t>21.03.2015</a:t>
            </a:fld>
            <a:endParaRPr lang="ru-RU" dirty="0"/>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dirty="0"/>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74514E7-2A23-4DF7-8C30-2673166612D6}"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udoktora.net/term/kletchatka-volokna-pishhevyie-dietary-fibre-roughage/" TargetMode="External"/><Relationship Id="rId2" Type="http://schemas.openxmlformats.org/officeDocument/2006/relationships/hyperlink" Target="http://udoktora.net/term/uglevod-carbohydrate/" TargetMode="Externa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3" Type="http://schemas.openxmlformats.org/officeDocument/2006/relationships/hyperlink" Target="http://udoktora.net/disease/salmonellez/" TargetMode="External"/><Relationship Id="rId2" Type="http://schemas.openxmlformats.org/officeDocument/2006/relationships/hyperlink" Target="http://udoktora.net/term/sistema-immunnaya-immune-system/"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chelovek-zakon.ru/%d1%8d%d0%ba%d1%81%d0%bf%d0%b5%d1%80%d1%82%d1%8b/%D1%8E%D1%80%D1%8C%D0%B5%D0%B2-%D0%B0%D0%BB%D0%B5%D0%BA%D1%81%D0%B0%D0%BD%D0%B4%D1%80-%D0%B8%D0%B2%D0%B0%D0%BD%D0%BE%D0%B2%D0%B8%D1%87/"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2376" y="836712"/>
            <a:ext cx="7772400" cy="806338"/>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ru-RU" dirty="0" smtClean="0"/>
              <a:t> </a:t>
            </a:r>
            <a:r>
              <a:rPr lang="ru-RU"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Здоровье школьника</a:t>
            </a:r>
            <a:endParaRPr lang="ru-RU"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 name="Подзаголовок 2"/>
          <p:cNvSpPr>
            <a:spLocks noGrp="1"/>
          </p:cNvSpPr>
          <p:nvPr>
            <p:ph type="subTitle" idx="1"/>
          </p:nvPr>
        </p:nvSpPr>
        <p:spPr>
          <a:xfrm>
            <a:off x="722376" y="2428868"/>
            <a:ext cx="7772400" cy="785818"/>
          </a:xfrm>
          <a:ln/>
        </p:spPr>
        <p:style>
          <a:lnRef idx="1">
            <a:schemeClr val="accent6"/>
          </a:lnRef>
          <a:fillRef idx="2">
            <a:schemeClr val="accent6"/>
          </a:fillRef>
          <a:effectRef idx="1">
            <a:schemeClr val="accent6"/>
          </a:effectRef>
          <a:fontRef idx="minor">
            <a:schemeClr val="dk1"/>
          </a:fontRef>
        </p:style>
        <p:txBody>
          <a:bodyPr/>
          <a:lstStyle/>
          <a:p>
            <a:r>
              <a:rPr lang="ru-RU" b="1" i="1" dirty="0" smtClean="0">
                <a:solidFill>
                  <a:schemeClr val="tx1"/>
                </a:solidFill>
                <a:effectLst>
                  <a:outerShdw blurRad="38100" dist="38100" dir="2700000" algn="tl">
                    <a:srgbClr val="000000">
                      <a:alpha val="43137"/>
                    </a:srgbClr>
                  </a:outerShdw>
                </a:effectLst>
              </a:rPr>
              <a:t>Каждому гарантируется свобода мысли и слова.</a:t>
            </a:r>
            <a:br>
              <a:rPr lang="ru-RU" b="1" i="1" dirty="0" smtClean="0">
                <a:solidFill>
                  <a:schemeClr val="tx1"/>
                </a:solidFill>
                <a:effectLst>
                  <a:outerShdw blurRad="38100" dist="38100" dir="2700000" algn="tl">
                    <a:srgbClr val="000000">
                      <a:alpha val="43137"/>
                    </a:srgbClr>
                  </a:outerShdw>
                </a:effectLst>
              </a:rPr>
            </a:br>
            <a:r>
              <a:rPr lang="ru-RU" b="1" i="1" dirty="0" smtClean="0">
                <a:solidFill>
                  <a:schemeClr val="tx1"/>
                </a:solidFill>
                <a:effectLst>
                  <a:outerShdw blurRad="38100" dist="38100" dir="2700000" algn="tl">
                    <a:srgbClr val="000000">
                      <a:alpha val="43137"/>
                    </a:srgbClr>
                  </a:outerShdw>
                </a:effectLst>
              </a:rPr>
              <a:t>Конституция РФ ст.29 п.1</a:t>
            </a:r>
            <a:endParaRPr lang="ru-RU" b="1" dirty="0">
              <a:solidFill>
                <a:schemeClr val="tx1"/>
              </a:solidFill>
              <a:effectLst>
                <a:outerShdw blurRad="38100" dist="38100" dir="2700000" algn="tl">
                  <a:srgbClr val="000000">
                    <a:alpha val="43137"/>
                  </a:srgbClr>
                </a:outerShdw>
              </a:effectLst>
            </a:endParaRPr>
          </a:p>
        </p:txBody>
      </p:sp>
      <p:sp>
        <p:nvSpPr>
          <p:cNvPr id="23554" name="AutoShape 2" descr="Как сохранить здоровье школьник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dirty="0"/>
          </a:p>
        </p:txBody>
      </p:sp>
      <p:sp>
        <p:nvSpPr>
          <p:cNvPr id="23556" name="AutoShape 4" descr="Как сохранить здоровье школьник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dirty="0"/>
          </a:p>
        </p:txBody>
      </p:sp>
      <p:pic>
        <p:nvPicPr>
          <p:cNvPr id="23558" name="Picture 6" descr="Как сохранить здоровье школьника"/>
          <p:cNvPicPr>
            <a:picLocks noChangeAspect="1" noChangeArrowheads="1"/>
          </p:cNvPicPr>
          <p:nvPr/>
        </p:nvPicPr>
        <p:blipFill>
          <a:blip r:embed="rId2" cstate="print"/>
          <a:srcRect/>
          <a:stretch>
            <a:fillRect/>
          </a:stretch>
        </p:blipFill>
        <p:spPr bwMode="auto">
          <a:xfrm>
            <a:off x="683568" y="3429000"/>
            <a:ext cx="4381500" cy="2857500"/>
          </a:xfrm>
          <a:prstGeom prst="rect">
            <a:avLst/>
          </a:prstGeom>
          <a:noFill/>
        </p:spPr>
      </p:pic>
      <p:sp>
        <p:nvSpPr>
          <p:cNvPr id="7" name="TextBox 6"/>
          <p:cNvSpPr txBox="1"/>
          <p:nvPr/>
        </p:nvSpPr>
        <p:spPr>
          <a:xfrm>
            <a:off x="5292080" y="4221088"/>
            <a:ext cx="3312368" cy="2031325"/>
          </a:xfrm>
          <a:prstGeom prst="rect">
            <a:avLst/>
          </a:prstGeom>
          <a:noFill/>
        </p:spPr>
        <p:txBody>
          <a:bodyPr wrap="square" rtlCol="0">
            <a:spAutoFit/>
          </a:bodyPr>
          <a:lstStyle/>
          <a:p>
            <a:r>
              <a:rPr lang="ru-RU" b="1" i="1" dirty="0" smtClean="0"/>
              <a:t>Подготовила классный руководитель 8 класса</a:t>
            </a:r>
          </a:p>
          <a:p>
            <a:r>
              <a:rPr lang="ru-RU" b="1" i="1" dirty="0" err="1" smtClean="0"/>
              <a:t>Хатинская</a:t>
            </a:r>
            <a:r>
              <a:rPr lang="ru-RU" b="1" i="1" dirty="0" smtClean="0"/>
              <a:t> И.П.</a:t>
            </a:r>
          </a:p>
          <a:p>
            <a:r>
              <a:rPr lang="ru-RU" b="1" i="1" dirty="0" smtClean="0"/>
              <a:t>МКОУ «</a:t>
            </a:r>
            <a:r>
              <a:rPr lang="ru-RU" b="1" i="1" dirty="0" err="1" smtClean="0"/>
              <a:t>Верещагинская</a:t>
            </a:r>
            <a:r>
              <a:rPr lang="ru-RU" b="1" i="1" dirty="0" smtClean="0"/>
              <a:t> СОШ» Туруханский район, Красноярский край</a:t>
            </a:r>
            <a:endParaRPr lang="ru-RU" b="1" i="1"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640960" cy="6607325"/>
          </a:xfrm>
          <a:prstGeom prst="rect">
            <a:avLst/>
          </a:prstGeom>
        </p:spPr>
        <p:txBody>
          <a:bodyPr wrap="square">
            <a:spAutoFit/>
          </a:bodyPr>
          <a:lstStyle/>
          <a:p>
            <a:pPr algn="ctr" fontAlgn="base"/>
            <a:r>
              <a:rPr lang="ru-RU" sz="2400" b="1" dirty="0">
                <a:solidFill>
                  <a:srgbClr val="C00000"/>
                </a:solidFill>
                <a:effectLst>
                  <a:outerShdw blurRad="38100" dist="38100" dir="2700000" algn="tl">
                    <a:srgbClr val="000000">
                      <a:alpha val="43137"/>
                    </a:srgbClr>
                  </a:outerShdw>
                </a:effectLst>
              </a:rPr>
              <a:t>Гастрит</a:t>
            </a:r>
          </a:p>
          <a:p>
            <a:pPr fontAlgn="base"/>
            <a:r>
              <a:rPr lang="ru-RU" dirty="0" smtClean="0"/>
              <a:t>  В наше время проблемой является </a:t>
            </a:r>
            <a:r>
              <a:rPr lang="ru-RU" dirty="0"/>
              <a:t>полноценное питание школьника</a:t>
            </a:r>
            <a:r>
              <a:rPr lang="ru-RU" dirty="0" smtClean="0"/>
              <a:t>.</a:t>
            </a:r>
          </a:p>
          <a:p>
            <a:pPr fontAlgn="base"/>
            <a:r>
              <a:rPr lang="ru-RU" dirty="0" smtClean="0"/>
              <a:t> </a:t>
            </a:r>
          </a:p>
          <a:p>
            <a:pPr fontAlgn="base"/>
            <a:r>
              <a:rPr lang="ru-RU" dirty="0" smtClean="0"/>
              <a:t>  Зачастую </a:t>
            </a:r>
            <a:r>
              <a:rPr lang="ru-RU" dirty="0"/>
              <a:t>из-за бесконтрольного поглощения </a:t>
            </a:r>
            <a:r>
              <a:rPr lang="ru-RU" dirty="0" err="1"/>
              <a:t>фаст-фуда</a:t>
            </a:r>
            <a:r>
              <a:rPr lang="ru-RU" dirty="0"/>
              <a:t> и газированной сладкой воды у </a:t>
            </a:r>
            <a:r>
              <a:rPr lang="ru-RU" dirty="0" smtClean="0"/>
              <a:t>детей </a:t>
            </a:r>
            <a:r>
              <a:rPr lang="ru-RU" dirty="0"/>
              <a:t>начинаются проблемы с желудком. Однако бывает, что дети настолько загружены, что просто не успевают нормально поесть. </a:t>
            </a:r>
            <a:r>
              <a:rPr lang="ru-RU" b="1" dirty="0"/>
              <a:t>Все это может спровоцировать развитие гастрита</a:t>
            </a:r>
            <a:r>
              <a:rPr lang="ru-RU" b="1" dirty="0" smtClean="0"/>
              <a:t>.</a:t>
            </a:r>
          </a:p>
          <a:p>
            <a:pPr fontAlgn="base"/>
            <a:r>
              <a:rPr lang="ru-RU" dirty="0" smtClean="0"/>
              <a:t>  Ребенок </a:t>
            </a:r>
            <a:r>
              <a:rPr lang="ru-RU" dirty="0"/>
              <a:t>жалуется на ноющую, тянущую боль под ложечкой после еды, у него появился неприятный кислый запах изо рта, он чувствует быстрое насыщение и переполнение желудка во время еды, к тому же у него снизился аппетит. </a:t>
            </a:r>
            <a:endParaRPr lang="ru-RU" dirty="0" smtClean="0"/>
          </a:p>
          <a:p>
            <a:pPr fontAlgn="base"/>
            <a:r>
              <a:rPr lang="ru-RU" dirty="0" smtClean="0"/>
              <a:t>  Обычно </a:t>
            </a:r>
            <a:r>
              <a:rPr lang="ru-RU" dirty="0"/>
              <a:t>гастрит начинается примерно в средних или старших классах. Это тот период, когда возрастают </a:t>
            </a:r>
            <a:r>
              <a:rPr lang="ru-RU" dirty="0" err="1"/>
              <a:t>психоэмоциональные</a:t>
            </a:r>
            <a:r>
              <a:rPr lang="ru-RU" dirty="0"/>
              <a:t> нагрузки, а вместо обеда поедаются чипсы и сухарики. Бактерия </a:t>
            </a:r>
            <a:r>
              <a:rPr lang="ru-RU" dirty="0" smtClean="0"/>
              <a:t>«</a:t>
            </a:r>
            <a:r>
              <a:rPr lang="ru-RU" dirty="0" err="1" smtClean="0"/>
              <a:t>хеликобактер</a:t>
            </a:r>
            <a:r>
              <a:rPr lang="ru-RU" dirty="0" smtClean="0"/>
              <a:t> </a:t>
            </a:r>
            <a:r>
              <a:rPr lang="ru-RU" dirty="0" err="1" smtClean="0"/>
              <a:t>пилори</a:t>
            </a:r>
            <a:r>
              <a:rPr lang="ru-RU" dirty="0" smtClean="0"/>
              <a:t>» </a:t>
            </a:r>
            <a:r>
              <a:rPr lang="ru-RU" dirty="0"/>
              <a:t>активируется на фоне стрессов и нагрузок. </a:t>
            </a:r>
            <a:r>
              <a:rPr lang="ru-RU" dirty="0" smtClean="0"/>
              <a:t>   На </a:t>
            </a:r>
            <a:r>
              <a:rPr lang="ru-RU" dirty="0"/>
              <a:t>фоне тех же непосильных </a:t>
            </a:r>
            <a:r>
              <a:rPr lang="ru-RU" dirty="0" err="1"/>
              <a:t>психоэмоциональных</a:t>
            </a:r>
            <a:r>
              <a:rPr lang="ru-RU" dirty="0"/>
              <a:t> нагрузок, физического переутомления или нерегулярного и неполезного питания происходит нарушение в работе поджелудочной железы. </a:t>
            </a:r>
            <a:endParaRPr lang="ru-RU" dirty="0" smtClean="0"/>
          </a:p>
          <a:p>
            <a:pPr fontAlgn="base"/>
            <a:r>
              <a:rPr lang="ru-RU" b="1" dirty="0" smtClean="0"/>
              <a:t>Не </a:t>
            </a:r>
            <a:r>
              <a:rPr lang="ru-RU" b="1" dirty="0"/>
              <a:t>стоит затягивать и ждать, что все пройдет само — немедленно </a:t>
            </a:r>
            <a:r>
              <a:rPr lang="ru-RU" b="1" dirty="0" smtClean="0"/>
              <a:t>обращайтесь </a:t>
            </a:r>
            <a:r>
              <a:rPr lang="ru-RU" b="1" dirty="0"/>
              <a:t>к врачу, чтобы избежать перехода острого гастрита в хроническую форму.</a:t>
            </a:r>
          </a:p>
        </p:txBody>
      </p:sp>
    </p:spTree>
  </p:cSld>
  <p:clrMapOvr>
    <a:masterClrMapping/>
  </p:clrMapOvr>
  <p:transition>
    <p:pull dir="l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714356"/>
            <a:ext cx="7858180" cy="5755422"/>
          </a:xfrm>
          <a:prstGeom prst="rect">
            <a:avLst/>
          </a:prstGeom>
        </p:spPr>
        <p:txBody>
          <a:bodyPr wrap="square">
            <a:spAutoFit/>
          </a:bodyPr>
          <a:lstStyle/>
          <a:p>
            <a:pPr algn="ctr" fontAlgn="base"/>
            <a:r>
              <a:rPr lang="ru-RU" sz="2400" b="1" dirty="0" smtClean="0">
                <a:solidFill>
                  <a:srgbClr val="C00000"/>
                </a:solidFill>
                <a:effectLst>
                  <a:outerShdw blurRad="38100" dist="38100" dir="2700000" algn="tl">
                    <a:srgbClr val="000000">
                      <a:alpha val="43137"/>
                    </a:srgbClr>
                  </a:outerShdw>
                </a:effectLst>
              </a:rPr>
              <a:t>Близорукость</a:t>
            </a:r>
          </a:p>
          <a:p>
            <a:pPr algn="ctr" fontAlgn="base"/>
            <a:endParaRPr lang="ru-RU" sz="2400" b="1" dirty="0">
              <a:solidFill>
                <a:srgbClr val="C00000"/>
              </a:solidFill>
              <a:effectLst>
                <a:outerShdw blurRad="38100" dist="38100" dir="2700000" algn="tl">
                  <a:srgbClr val="000000">
                    <a:alpha val="43137"/>
                  </a:srgbClr>
                </a:outerShdw>
              </a:effectLst>
            </a:endParaRPr>
          </a:p>
          <a:p>
            <a:pPr fontAlgn="base"/>
            <a:r>
              <a:rPr lang="ru-RU" dirty="0" smtClean="0"/>
              <a:t>  </a:t>
            </a:r>
            <a:r>
              <a:rPr lang="ru-RU" sz="2000" dirty="0" smtClean="0"/>
              <a:t>Чтобы </a:t>
            </a:r>
            <a:r>
              <a:rPr lang="ru-RU" sz="2000" dirty="0"/>
              <a:t>избежать развития близорукости, необходимо научить </a:t>
            </a:r>
            <a:r>
              <a:rPr lang="ru-RU" sz="2000" dirty="0" smtClean="0"/>
              <a:t>детей давать </a:t>
            </a:r>
            <a:r>
              <a:rPr lang="ru-RU" sz="2000" dirty="0"/>
              <a:t>глазам отдых</a:t>
            </a:r>
            <a:r>
              <a:rPr lang="ru-RU" sz="2000" dirty="0" smtClean="0"/>
              <a:t>.</a:t>
            </a:r>
          </a:p>
          <a:p>
            <a:pPr fontAlgn="base"/>
            <a:r>
              <a:rPr lang="ru-RU" sz="2000" dirty="0" smtClean="0"/>
              <a:t>   </a:t>
            </a:r>
            <a:r>
              <a:rPr lang="ru-RU" sz="2000" dirty="0"/>
              <a:t>Каждые 40 минут </a:t>
            </a:r>
            <a:r>
              <a:rPr lang="ru-RU" sz="2000" dirty="0" smtClean="0"/>
              <a:t>они должны </a:t>
            </a:r>
            <a:r>
              <a:rPr lang="ru-RU" sz="2000" dirty="0"/>
              <a:t>делать перерыв в занятиях</a:t>
            </a:r>
            <a:r>
              <a:rPr lang="ru-RU" sz="2000" dirty="0" smtClean="0"/>
              <a:t>.</a:t>
            </a:r>
          </a:p>
          <a:p>
            <a:pPr fontAlgn="base"/>
            <a:r>
              <a:rPr lang="ru-RU" sz="2000" dirty="0" smtClean="0"/>
              <a:t> </a:t>
            </a:r>
          </a:p>
          <a:p>
            <a:pPr fontAlgn="base"/>
            <a:r>
              <a:rPr lang="ru-RU" sz="2000" dirty="0" smtClean="0"/>
              <a:t>  Если </a:t>
            </a:r>
            <a:r>
              <a:rPr lang="ru-RU" sz="2000" dirty="0"/>
              <a:t>у школьника уже есть слабая близорукость, отдых необходим каждые 30 минут</a:t>
            </a:r>
            <a:r>
              <a:rPr lang="ru-RU" sz="2000" dirty="0" smtClean="0"/>
              <a:t>.</a:t>
            </a:r>
          </a:p>
          <a:p>
            <a:pPr fontAlgn="base"/>
            <a:endParaRPr lang="ru-RU" sz="2000" dirty="0" smtClean="0"/>
          </a:p>
          <a:p>
            <a:pPr fontAlgn="base"/>
            <a:r>
              <a:rPr lang="ru-RU" sz="2000" dirty="0" smtClean="0"/>
              <a:t>  </a:t>
            </a:r>
            <a:r>
              <a:rPr lang="ru-RU" sz="2000" dirty="0"/>
              <a:t>За компьютером ребенок младшего школьного возраста должен проводить не больше 15–20 минут в день. </a:t>
            </a:r>
            <a:endParaRPr lang="ru-RU" sz="2000" dirty="0" smtClean="0"/>
          </a:p>
          <a:p>
            <a:pPr fontAlgn="base"/>
            <a:endParaRPr lang="ru-RU" sz="2000" dirty="0" smtClean="0"/>
          </a:p>
          <a:p>
            <a:pPr fontAlgn="base"/>
            <a:r>
              <a:rPr lang="ru-RU" sz="2000" dirty="0" smtClean="0"/>
              <a:t>  К </a:t>
            </a:r>
            <a:r>
              <a:rPr lang="ru-RU" sz="2000" dirty="0"/>
              <a:t>тому же пусть ребенок употребляет продукты, полезные для глаз: творог, кефир, отварную рыбу, говядину, говяжий язык, </a:t>
            </a:r>
            <a:r>
              <a:rPr lang="ru-RU" sz="2000" dirty="0" err="1"/>
              <a:t>индюшатину</a:t>
            </a:r>
            <a:r>
              <a:rPr lang="ru-RU" sz="2000" dirty="0"/>
              <a:t>, крольчатину, морковку, капусту, чернику, бруснику, клюкву, петрушку, укроп.</a:t>
            </a:r>
          </a:p>
        </p:txBody>
      </p:sp>
    </p:spTree>
  </p:cSld>
  <p:clrMapOvr>
    <a:masterClrMapping/>
  </p:clrMapOvr>
  <p:transition>
    <p:pull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6048672" cy="6278642"/>
          </a:xfrm>
          <a:prstGeom prst="rect">
            <a:avLst/>
          </a:prstGeom>
        </p:spPr>
        <p:txBody>
          <a:bodyPr wrap="square">
            <a:spAutoFit/>
          </a:bodyPr>
          <a:lstStyle/>
          <a:p>
            <a:pPr algn="ctr" fontAlgn="base"/>
            <a:r>
              <a:rPr lang="ru-RU" sz="2400" b="1" dirty="0">
                <a:solidFill>
                  <a:srgbClr val="C00000"/>
                </a:solidFill>
                <a:effectLst>
                  <a:outerShdw blurRad="38100" dist="38100" dir="2700000" algn="tl">
                    <a:srgbClr val="000000">
                      <a:alpha val="43137"/>
                    </a:srgbClr>
                  </a:outerShdw>
                </a:effectLst>
              </a:rPr>
              <a:t>Искривление позвоночника</a:t>
            </a:r>
          </a:p>
          <a:p>
            <a:pPr fontAlgn="base"/>
            <a:r>
              <a:rPr lang="ru-RU" dirty="0" smtClean="0"/>
              <a:t>  Чтобы </a:t>
            </a:r>
            <a:r>
              <a:rPr lang="ru-RU" dirty="0"/>
              <a:t>избежать искривления позвоночника, ребенок должен следить за осанкой, побольше двигаться. </a:t>
            </a:r>
            <a:endParaRPr lang="ru-RU" dirty="0" smtClean="0"/>
          </a:p>
          <a:p>
            <a:pPr fontAlgn="base"/>
            <a:r>
              <a:rPr lang="ru-RU" dirty="0" smtClean="0"/>
              <a:t>  Из-за </a:t>
            </a:r>
            <a:r>
              <a:rPr lang="ru-RU" dirty="0"/>
              <a:t>того, что в современной школе у детей слишком мало движения, у них катастрофически ухудшается осанка. </a:t>
            </a:r>
            <a:endParaRPr lang="ru-RU" dirty="0" smtClean="0"/>
          </a:p>
          <a:p>
            <a:pPr fontAlgn="base"/>
            <a:r>
              <a:rPr lang="ru-RU" dirty="0" smtClean="0"/>
              <a:t> </a:t>
            </a:r>
            <a:r>
              <a:rPr lang="ru-RU" b="1" dirty="0" smtClean="0"/>
              <a:t>Следите </a:t>
            </a:r>
            <a:r>
              <a:rPr lang="ru-RU" b="1" dirty="0"/>
              <a:t>за тем, чтобы ребенок не сутулился, сидя за столом, стоял прямо, поправляйте его, чтобы он держал спину прямо. </a:t>
            </a:r>
            <a:endParaRPr lang="ru-RU" b="1" dirty="0" smtClean="0"/>
          </a:p>
          <a:p>
            <a:pPr fontAlgn="base"/>
            <a:r>
              <a:rPr lang="ru-RU" b="1" dirty="0" smtClean="0"/>
              <a:t>  </a:t>
            </a:r>
            <a:r>
              <a:rPr lang="ru-RU" dirty="0" smtClean="0"/>
              <a:t>Не </a:t>
            </a:r>
            <a:r>
              <a:rPr lang="ru-RU" dirty="0"/>
              <a:t>стелите ребенку слишком мягкую постель, матрас должен быть достаточно жестким и ровным, подушка должна быть маленькой и низкой</a:t>
            </a:r>
            <a:r>
              <a:rPr lang="ru-RU" dirty="0" smtClean="0"/>
              <a:t>.</a:t>
            </a:r>
          </a:p>
          <a:p>
            <a:pPr fontAlgn="base"/>
            <a:r>
              <a:rPr lang="ru-RU" dirty="0" smtClean="0"/>
              <a:t>  </a:t>
            </a:r>
            <a:r>
              <a:rPr lang="ru-RU" b="1" dirty="0"/>
              <a:t>Если же у ребенка уже есть искривление позвоночника, приобретите ортопедический матрас. </a:t>
            </a:r>
            <a:r>
              <a:rPr lang="ru-RU" dirty="0"/>
              <a:t>Помогите своему школьнику не только хорошо учится, но и беречь здоровье. Если замечаете, что ребенок не выдерживает нагрузок, помогите ему. М</a:t>
            </a:r>
            <a:r>
              <a:rPr lang="ru-RU" dirty="0" smtClean="0"/>
              <a:t>ожет</a:t>
            </a:r>
            <a:r>
              <a:rPr lang="ru-RU" dirty="0"/>
              <a:t>, уже пришло время обратиться к </a:t>
            </a:r>
            <a:r>
              <a:rPr lang="ru-RU" dirty="0" smtClean="0"/>
              <a:t>врачу?</a:t>
            </a:r>
            <a:endParaRPr lang="ru-RU" dirty="0"/>
          </a:p>
        </p:txBody>
      </p:sp>
      <p:pic>
        <p:nvPicPr>
          <p:cNvPr id="32770" name="Picture 2" descr="http://udoktora.net/file/image/2013/09/r201309055228d1192eb49.jpg/140x90.jpg"/>
          <p:cNvPicPr>
            <a:picLocks noChangeAspect="1" noChangeArrowheads="1"/>
          </p:cNvPicPr>
          <p:nvPr/>
        </p:nvPicPr>
        <p:blipFill>
          <a:blip r:embed="rId2" cstate="print">
            <a:lum bright="-10000" contrast="20000"/>
          </a:blip>
          <a:srcRect/>
          <a:stretch>
            <a:fillRect/>
          </a:stretch>
        </p:blipFill>
        <p:spPr bwMode="auto">
          <a:xfrm rot="1073129">
            <a:off x="6272623" y="914351"/>
            <a:ext cx="2643206" cy="1988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pull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32656"/>
            <a:ext cx="8352928" cy="1631216"/>
          </a:xfrm>
          <a:prstGeom prst="rect">
            <a:avLst/>
          </a:prstGeom>
          <a:noFill/>
        </p:spPr>
        <p:txBody>
          <a:bodyPr wrap="square" rtlCol="0">
            <a:spAutoFit/>
          </a:bodyPr>
          <a:lstStyle/>
          <a:p>
            <a:r>
              <a:rPr lang="ru-RU" sz="2000" b="1" i="1" dirty="0" smtClean="0">
                <a:solidFill>
                  <a:srgbClr val="C00000"/>
                </a:solidFill>
              </a:rPr>
              <a:t>Пришёл сентябрь. И снова в школу! </a:t>
            </a:r>
          </a:p>
          <a:p>
            <a:r>
              <a:rPr lang="ru-RU" sz="2000" b="1" i="1" dirty="0" smtClean="0">
                <a:solidFill>
                  <a:srgbClr val="C00000"/>
                </a:solidFill>
              </a:rPr>
              <a:t>Учёба, занятия, компьютер, учебники, долгие часы уроков…</a:t>
            </a:r>
          </a:p>
          <a:p>
            <a:r>
              <a:rPr lang="ru-RU" sz="2000" b="1" i="1" dirty="0" smtClean="0">
                <a:solidFill>
                  <a:srgbClr val="C00000"/>
                </a:solidFill>
              </a:rPr>
              <a:t>Как же подкрепить иммунитет? Какие продукты наполнят организм витаминами?</a:t>
            </a:r>
            <a:endParaRPr lang="ru-RU" sz="2000" b="1" i="1" dirty="0">
              <a:solidFill>
                <a:srgbClr val="C00000"/>
              </a:solidFill>
            </a:endParaRPr>
          </a:p>
        </p:txBody>
      </p:sp>
      <p:sp>
        <p:nvSpPr>
          <p:cNvPr id="3" name="Прямоугольник 2"/>
          <p:cNvSpPr/>
          <p:nvPr/>
        </p:nvSpPr>
        <p:spPr>
          <a:xfrm>
            <a:off x="395536" y="2060848"/>
            <a:ext cx="4392488" cy="4524315"/>
          </a:xfrm>
          <a:prstGeom prst="rect">
            <a:avLst/>
          </a:prstGeom>
        </p:spPr>
        <p:txBody>
          <a:bodyPr wrap="square">
            <a:spAutoFit/>
          </a:bodyPr>
          <a:lstStyle/>
          <a:p>
            <a:pPr fontAlgn="base"/>
            <a:r>
              <a:rPr lang="ru-RU" sz="2400" b="1" dirty="0" smtClean="0">
                <a:solidFill>
                  <a:schemeClr val="accent2">
                    <a:lumMod val="75000"/>
                  </a:schemeClr>
                </a:solidFill>
              </a:rPr>
              <a:t>Осеннее меню должно включать:</a:t>
            </a:r>
          </a:p>
          <a:p>
            <a:pPr fontAlgn="base"/>
            <a:r>
              <a:rPr lang="ru-RU" sz="2400" b="1" dirty="0" smtClean="0">
                <a:solidFill>
                  <a:schemeClr val="accent2">
                    <a:lumMod val="75000"/>
                  </a:schemeClr>
                </a:solidFill>
              </a:rPr>
              <a:t>овощи, фрукты, злаки и зелень – в них содержится большое количество сложных </a:t>
            </a:r>
            <a:r>
              <a:rPr lang="ru-RU" sz="2400" b="1" dirty="0" smtClean="0">
                <a:solidFill>
                  <a:schemeClr val="accent2">
                    <a:lumMod val="75000"/>
                  </a:schemeClr>
                </a:solidFill>
                <a:hlinkClick r:id="rId2"/>
              </a:rPr>
              <a:t>углеводов</a:t>
            </a:r>
            <a:r>
              <a:rPr lang="ru-RU" sz="2400" b="1" dirty="0" smtClean="0">
                <a:solidFill>
                  <a:schemeClr val="accent2">
                    <a:lumMod val="75000"/>
                  </a:schemeClr>
                </a:solidFill>
              </a:rPr>
              <a:t>, остро необходимых организму человека в осенний период, а также эти продукты богаты </a:t>
            </a:r>
            <a:r>
              <a:rPr lang="ru-RU" sz="2400" b="1" dirty="0" smtClean="0">
                <a:solidFill>
                  <a:schemeClr val="accent2">
                    <a:lumMod val="75000"/>
                  </a:schemeClr>
                </a:solidFill>
                <a:hlinkClick r:id="rId3"/>
              </a:rPr>
              <a:t>клетчаткой</a:t>
            </a:r>
            <a:r>
              <a:rPr lang="ru-RU" sz="2400" b="1" dirty="0" smtClean="0">
                <a:solidFill>
                  <a:schemeClr val="accent2">
                    <a:lumMod val="75000"/>
                  </a:schemeClr>
                </a:solidFill>
              </a:rPr>
              <a:t>.</a:t>
            </a:r>
            <a:endParaRPr lang="ru-RU" sz="2400" b="1" dirty="0">
              <a:solidFill>
                <a:schemeClr val="accent2">
                  <a:lumMod val="75000"/>
                </a:schemeClr>
              </a:solidFill>
            </a:endParaRPr>
          </a:p>
        </p:txBody>
      </p:sp>
      <p:pic>
        <p:nvPicPr>
          <p:cNvPr id="4" name="Picture 2" descr="Каким продуктам питания отдать предпочтение осенью"/>
          <p:cNvPicPr>
            <a:picLocks noChangeAspect="1" noChangeArrowheads="1"/>
          </p:cNvPicPr>
          <p:nvPr/>
        </p:nvPicPr>
        <p:blipFill>
          <a:blip r:embed="rId4" cstate="print">
            <a:lum contrast="20000"/>
          </a:blip>
          <a:srcRect/>
          <a:stretch>
            <a:fillRect/>
          </a:stretch>
        </p:blipFill>
        <p:spPr bwMode="auto">
          <a:xfrm rot="419093">
            <a:off x="5076056" y="1844824"/>
            <a:ext cx="3286148" cy="30003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8596" y="548680"/>
            <a:ext cx="8286808" cy="5832648"/>
          </a:xfrm>
          <a:prstGeom prst="rect">
            <a:avLst/>
          </a:prstGeom>
        </p:spPr>
        <p:txBody>
          <a:bodyPr wrap="square">
            <a:spAutoFit/>
          </a:bodyPr>
          <a:lstStyle/>
          <a:p>
            <a:pPr fontAlgn="base"/>
            <a:r>
              <a:rPr lang="ru-RU" sz="2000" b="1" dirty="0">
                <a:solidFill>
                  <a:schemeClr val="accent2">
                    <a:lumMod val="75000"/>
                  </a:schemeClr>
                </a:solidFill>
              </a:rPr>
              <a:t>Морепродукты </a:t>
            </a:r>
            <a:r>
              <a:rPr lang="ru-RU" sz="2000" dirty="0"/>
              <a:t>– морская жирная рыба (тунец, сардины, скумбрия), кальмары, креветки, мидии, морская капуста. Помните, что рыбные блюда следует включать в рацион не реже двух раз в неделю.</a:t>
            </a:r>
          </a:p>
          <a:p>
            <a:pPr fontAlgn="base"/>
            <a:r>
              <a:rPr lang="ru-RU" sz="2000" b="1" dirty="0">
                <a:solidFill>
                  <a:schemeClr val="accent2">
                    <a:lumMod val="75000"/>
                  </a:schemeClr>
                </a:solidFill>
              </a:rPr>
              <a:t>Яйца </a:t>
            </a:r>
            <a:r>
              <a:rPr lang="ru-RU" sz="2000" dirty="0"/>
              <a:t>– укреплению </a:t>
            </a:r>
            <a:r>
              <a:rPr lang="ru-RU" sz="2000" dirty="0">
                <a:hlinkClick r:id="rId2"/>
              </a:rPr>
              <a:t>иммунной системы</a:t>
            </a:r>
            <a:r>
              <a:rPr lang="ru-RU" sz="2000" dirty="0"/>
              <a:t> способствует употребление сырых яиц. При этом главная опасность – заразиться </a:t>
            </a:r>
            <a:r>
              <a:rPr lang="ru-RU" sz="2000" dirty="0">
                <a:hlinkClick r:id="rId3"/>
              </a:rPr>
              <a:t>сальмонеллезом</a:t>
            </a:r>
            <a:r>
              <a:rPr lang="ru-RU" sz="2000" dirty="0"/>
              <a:t>, но в этом отношении совершенно безопасны перепелиные яйца. Кроме того, перепелиные яйца гораздо полезнее куриных. Если вы не можете заставить себя выпить сырое яйцо, можете взять любые фрукты и взбить их с сырыми перепелиными яйцами в </a:t>
            </a:r>
            <a:r>
              <a:rPr lang="ru-RU" sz="2000" dirty="0" err="1"/>
              <a:t>блендере</a:t>
            </a:r>
            <a:r>
              <a:rPr lang="ru-RU" sz="2000" dirty="0"/>
              <a:t>.</a:t>
            </a:r>
          </a:p>
          <a:p>
            <a:pPr fontAlgn="base"/>
            <a:r>
              <a:rPr lang="ru-RU" sz="2000" b="1" dirty="0">
                <a:solidFill>
                  <a:schemeClr val="accent2">
                    <a:lumMod val="75000"/>
                  </a:schemeClr>
                </a:solidFill>
              </a:rPr>
              <a:t>Настой из ромашки и шиповника </a:t>
            </a:r>
            <a:r>
              <a:rPr lang="ru-RU" sz="2000" dirty="0"/>
              <a:t>– способствуют укреплению иммунитета. Их можно пить вместо чая, что одновременно будет великолепной профилактикой простудных заболеваний.</a:t>
            </a:r>
          </a:p>
          <a:p>
            <a:pPr fontAlgn="base"/>
            <a:r>
              <a:rPr lang="ru-RU" sz="2000" b="1" dirty="0">
                <a:solidFill>
                  <a:schemeClr val="accent2">
                    <a:lumMod val="75000"/>
                  </a:schemeClr>
                </a:solidFill>
              </a:rPr>
              <a:t>Лук и чеснок </a:t>
            </a:r>
            <a:r>
              <a:rPr lang="ru-RU" sz="2000" dirty="0"/>
              <a:t>– укрепляют иммунитет, защищают от простуды, являются мощным средством очищения сосудов.</a:t>
            </a:r>
          </a:p>
        </p:txBody>
      </p:sp>
    </p:spTree>
  </p:cSld>
  <p:clrMapOvr>
    <a:masterClrMapping/>
  </p:clrMapOvr>
  <p:transition>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88641"/>
            <a:ext cx="8712968" cy="1323439"/>
          </a:xfrm>
          <a:prstGeom prst="rect">
            <a:avLst/>
          </a:prstGeom>
          <a:noFill/>
        </p:spPr>
        <p:txBody>
          <a:bodyPr wrap="square" rtlCol="0">
            <a:spAutoFit/>
          </a:bodyPr>
          <a:lstStyle/>
          <a:p>
            <a:r>
              <a:rPr lang="ru-RU" sz="2000" b="1" dirty="0" smtClean="0">
                <a:solidFill>
                  <a:schemeClr val="accent2">
                    <a:lumMod val="75000"/>
                  </a:schemeClr>
                </a:solidFill>
              </a:rPr>
              <a:t>Иммунитет укрепили, пора на занятия в школу!</a:t>
            </a:r>
          </a:p>
          <a:p>
            <a:pPr algn="r"/>
            <a:endParaRPr lang="ru-RU" sz="2000" b="1" dirty="0" smtClean="0">
              <a:solidFill>
                <a:schemeClr val="accent2">
                  <a:lumMod val="75000"/>
                </a:schemeClr>
              </a:solidFill>
            </a:endParaRPr>
          </a:p>
          <a:p>
            <a:pPr algn="r"/>
            <a:r>
              <a:rPr lang="ru-RU" sz="2000" b="1" dirty="0" smtClean="0">
                <a:solidFill>
                  <a:schemeClr val="accent2">
                    <a:lumMod val="75000"/>
                  </a:schemeClr>
                </a:solidFill>
              </a:rPr>
              <a:t>Теперь вопрос на злобу дня.</a:t>
            </a:r>
          </a:p>
          <a:p>
            <a:endParaRPr lang="ru-RU" sz="2000" b="1" dirty="0">
              <a:solidFill>
                <a:schemeClr val="accent2">
                  <a:lumMod val="75000"/>
                </a:schemeClr>
              </a:solidFill>
            </a:endParaRPr>
          </a:p>
        </p:txBody>
      </p:sp>
      <p:sp>
        <p:nvSpPr>
          <p:cNvPr id="3" name="Прямоугольник 2"/>
          <p:cNvSpPr/>
          <p:nvPr/>
        </p:nvSpPr>
        <p:spPr>
          <a:xfrm>
            <a:off x="395536" y="1196753"/>
            <a:ext cx="8424936" cy="1138773"/>
          </a:xfrm>
          <a:prstGeom prst="rect">
            <a:avLst/>
          </a:prstGeom>
        </p:spPr>
        <p:txBody>
          <a:bodyPr wrap="square">
            <a:spAutoFit/>
          </a:bodyPr>
          <a:lstStyle/>
          <a:p>
            <a:r>
              <a:rPr lang="ru-RU" sz="2400" b="1" dirty="0" smtClean="0">
                <a:solidFill>
                  <a:srgbClr val="C00000"/>
                </a:solidFill>
                <a:effectLst>
                  <a:outerShdw blurRad="38100" dist="38100" dir="2700000" algn="tl">
                    <a:srgbClr val="000000">
                      <a:alpha val="43137"/>
                    </a:srgbClr>
                  </a:outerShdw>
                </a:effectLst>
              </a:rPr>
              <a:t>Пятидневка или шестидневка?</a:t>
            </a:r>
          </a:p>
          <a:p>
            <a:endParaRPr lang="ru-RU" sz="2400" b="1" dirty="0" smtClean="0">
              <a:solidFill>
                <a:srgbClr val="C00000"/>
              </a:solidFill>
              <a:effectLst>
                <a:outerShdw blurRad="38100" dist="38100" dir="2700000" algn="tl">
                  <a:srgbClr val="000000">
                    <a:alpha val="43137"/>
                  </a:srgbClr>
                </a:outerShdw>
              </a:effectLst>
            </a:endParaRPr>
          </a:p>
          <a:p>
            <a:endParaRPr lang="ru-RU" sz="2000" b="1" dirty="0">
              <a:solidFill>
                <a:srgbClr val="C00000"/>
              </a:solidFill>
              <a:effectLst>
                <a:outerShdw blurRad="38100" dist="38100" dir="2700000" algn="tl">
                  <a:srgbClr val="000000">
                    <a:alpha val="43137"/>
                  </a:srgbClr>
                </a:outerShdw>
              </a:effectLst>
            </a:endParaRPr>
          </a:p>
        </p:txBody>
      </p:sp>
      <p:sp>
        <p:nvSpPr>
          <p:cNvPr id="4" name="TextBox 3"/>
          <p:cNvSpPr txBox="1"/>
          <p:nvPr/>
        </p:nvSpPr>
        <p:spPr>
          <a:xfrm>
            <a:off x="323528" y="1628800"/>
            <a:ext cx="8568952" cy="6125334"/>
          </a:xfrm>
          <a:prstGeom prst="rect">
            <a:avLst/>
          </a:prstGeom>
          <a:noFill/>
        </p:spPr>
        <p:txBody>
          <a:bodyPr wrap="square" rtlCol="0">
            <a:spAutoFit/>
          </a:bodyPr>
          <a:lstStyle/>
          <a:p>
            <a:r>
              <a:rPr lang="ru-RU" dirty="0" smtClean="0"/>
              <a:t>Это вопрос серьёзный на самом деле.</a:t>
            </a:r>
          </a:p>
          <a:p>
            <a:r>
              <a:rPr lang="ru-RU" dirty="0" smtClean="0"/>
              <a:t>Дети, конечно, в основном за 5 учебных дней, но есть и другие мнения среди учащихся…</a:t>
            </a:r>
          </a:p>
          <a:p>
            <a:r>
              <a:rPr lang="ru-RU" dirty="0" smtClean="0"/>
              <a:t>Взрослые тоже разделились в своих убеждениях.</a:t>
            </a:r>
          </a:p>
          <a:p>
            <a:r>
              <a:rPr lang="ru-RU" dirty="0" smtClean="0"/>
              <a:t>Постараемся выделить плюсы и минусы 5-ти и 6-ти дневок.</a:t>
            </a:r>
          </a:p>
          <a:p>
            <a:pPr>
              <a:buFont typeface="Wingdings" pitchFamily="2" charset="2"/>
              <a:buChar char="Ø"/>
            </a:pPr>
            <a:r>
              <a:rPr lang="ru-RU" b="1" dirty="0" smtClean="0"/>
              <a:t>ПЛЮСЫ:</a:t>
            </a:r>
          </a:p>
          <a:p>
            <a:pPr>
              <a:buFont typeface="Wingdings" pitchFamily="2" charset="2"/>
              <a:buChar char="Ø"/>
            </a:pPr>
            <a:r>
              <a:rPr lang="ru-RU" dirty="0" smtClean="0"/>
              <a:t>Если учиться 5 дней, то больше выходных</a:t>
            </a:r>
          </a:p>
          <a:p>
            <a:pPr>
              <a:buFont typeface="Wingdings" pitchFamily="2" charset="2"/>
              <a:buChar char="Ø"/>
            </a:pPr>
            <a:r>
              <a:rPr lang="ru-RU" dirty="0" smtClean="0"/>
              <a:t>Если учиться 6 дней, то меньше уроков каждый день</a:t>
            </a:r>
          </a:p>
          <a:p>
            <a:pPr>
              <a:buFont typeface="Wingdings" pitchFamily="2" charset="2"/>
              <a:buChar char="Ø"/>
            </a:pPr>
            <a:r>
              <a:rPr lang="ru-RU" dirty="0" smtClean="0"/>
              <a:t>Если родители в субботу не работают, то дети будут с ними</a:t>
            </a:r>
          </a:p>
          <a:p>
            <a:pPr>
              <a:buFont typeface="Wingdings" pitchFamily="2" charset="2"/>
              <a:buChar char="Ø"/>
            </a:pPr>
            <a:r>
              <a:rPr lang="ru-RU" dirty="0" smtClean="0"/>
              <a:t>Если родители и дети в субботу заняты, то это будет обычный день</a:t>
            </a:r>
          </a:p>
          <a:p>
            <a:pPr>
              <a:buFont typeface="Wingdings" pitchFamily="2" charset="2"/>
              <a:buChar char="v"/>
            </a:pPr>
            <a:r>
              <a:rPr lang="ru-RU" b="1" dirty="0" smtClean="0"/>
              <a:t>МИНУСЫ:</a:t>
            </a:r>
          </a:p>
          <a:p>
            <a:pPr>
              <a:buFont typeface="Wingdings" pitchFamily="2" charset="2"/>
              <a:buChar char="v"/>
            </a:pPr>
            <a:r>
              <a:rPr lang="ru-RU" dirty="0" smtClean="0"/>
              <a:t>Если учиться 5 дней, то уроков каждый день будет больше</a:t>
            </a:r>
          </a:p>
          <a:p>
            <a:pPr>
              <a:buFont typeface="Wingdings" pitchFamily="2" charset="2"/>
              <a:buChar char="v"/>
            </a:pPr>
            <a:r>
              <a:rPr lang="ru-RU" dirty="0" smtClean="0"/>
              <a:t>Если уроков будет больше, то кроме домашнего задания больше ничего не успеешь</a:t>
            </a:r>
          </a:p>
          <a:p>
            <a:pPr>
              <a:buFont typeface="Wingdings" pitchFamily="2" charset="2"/>
              <a:buChar char="v"/>
            </a:pPr>
            <a:r>
              <a:rPr lang="ru-RU" dirty="0" smtClean="0"/>
              <a:t>Если родители в субботу работают, а дети отдыхают, то они будут одни без общения и контроля</a:t>
            </a:r>
          </a:p>
          <a:p>
            <a:pPr>
              <a:buFont typeface="Wingdings" pitchFamily="2" charset="2"/>
              <a:buChar char="v"/>
            </a:pPr>
            <a:r>
              <a:rPr lang="ru-RU" dirty="0" smtClean="0"/>
              <a:t>Если дети по субботам учатся, а родители отдыхают, то общение с родителями будет только в воскресенье</a:t>
            </a:r>
          </a:p>
          <a:p>
            <a:pPr>
              <a:buFont typeface="Wingdings" pitchFamily="2" charset="2"/>
              <a:buChar char="v"/>
            </a:pPr>
            <a:endParaRPr lang="ru-RU" dirty="0" smtClean="0"/>
          </a:p>
          <a:p>
            <a:endParaRPr lang="ru-RU" dirty="0" smtClean="0"/>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2376" y="332656"/>
            <a:ext cx="7772400" cy="864096"/>
          </a:xfrm>
        </p:spPr>
        <p:txBody>
          <a:bodyPr>
            <a:normAutofit/>
          </a:bodyPr>
          <a:lstStyle/>
          <a:p>
            <a:pPr algn="ctr"/>
            <a:r>
              <a:rPr lang="ru-RU" sz="3200" dirty="0" smtClean="0"/>
              <a:t>Пятидневка или шестидневка?</a:t>
            </a:r>
            <a:endParaRPr lang="ru-RU" sz="3200" dirty="0"/>
          </a:p>
        </p:txBody>
      </p:sp>
      <p:sp>
        <p:nvSpPr>
          <p:cNvPr id="3" name="Подзаголовок 2"/>
          <p:cNvSpPr>
            <a:spLocks noGrp="1"/>
          </p:cNvSpPr>
          <p:nvPr>
            <p:ph type="subTitle" idx="1"/>
          </p:nvPr>
        </p:nvSpPr>
        <p:spPr>
          <a:xfrm>
            <a:off x="722376" y="1412776"/>
            <a:ext cx="7772400" cy="4896544"/>
          </a:xfrm>
        </p:spPr>
        <p:txBody>
          <a:bodyPr>
            <a:normAutofit/>
          </a:bodyPr>
          <a:lstStyle/>
          <a:p>
            <a:pPr algn="l"/>
            <a:r>
              <a:rPr lang="ru-RU" dirty="0" smtClean="0">
                <a:solidFill>
                  <a:schemeClr val="tx1"/>
                </a:solidFill>
              </a:rPr>
              <a:t>Давайте взвесим все «за» и «против», пообщаемся и придём к единому мнению?</a:t>
            </a:r>
          </a:p>
          <a:p>
            <a:pPr algn="ctr"/>
            <a:endParaRPr lang="ru-RU" dirty="0" smtClean="0">
              <a:solidFill>
                <a:schemeClr val="tx1"/>
              </a:solidFill>
            </a:endParaRPr>
          </a:p>
          <a:p>
            <a:pPr algn="l"/>
            <a:r>
              <a:rPr lang="ru-RU" b="1" u="sng" dirty="0" smtClean="0">
                <a:solidFill>
                  <a:srgbClr val="C00000"/>
                </a:solidFill>
              </a:rPr>
              <a:t>Вопросы для диспута.</a:t>
            </a:r>
          </a:p>
          <a:p>
            <a:pPr algn="ctr"/>
            <a:endParaRPr lang="ru-RU" dirty="0" smtClean="0">
              <a:solidFill>
                <a:schemeClr val="tx1"/>
              </a:solidFill>
            </a:endParaRPr>
          </a:p>
          <a:p>
            <a:pPr algn="l">
              <a:buFont typeface="Wingdings" pitchFamily="2" charset="2"/>
              <a:buChar char="§"/>
            </a:pPr>
            <a:r>
              <a:rPr lang="ru-RU" dirty="0" smtClean="0">
                <a:solidFill>
                  <a:srgbClr val="002060"/>
                </a:solidFill>
              </a:rPr>
              <a:t>Как удобнее: 5-ти или 6-ти дневка? </a:t>
            </a:r>
          </a:p>
          <a:p>
            <a:pPr algn="l">
              <a:buFont typeface="Wingdings" pitchFamily="2" charset="2"/>
              <a:buChar char="§"/>
            </a:pPr>
            <a:r>
              <a:rPr lang="ru-RU" dirty="0" smtClean="0">
                <a:solidFill>
                  <a:srgbClr val="002060"/>
                </a:solidFill>
              </a:rPr>
              <a:t>Как безопаснее для здоровья учащихся?</a:t>
            </a:r>
          </a:p>
          <a:p>
            <a:pPr algn="l">
              <a:buFont typeface="Wingdings" pitchFamily="2" charset="2"/>
              <a:buChar char="§"/>
            </a:pPr>
            <a:r>
              <a:rPr lang="ru-RU" dirty="0" smtClean="0">
                <a:solidFill>
                  <a:srgbClr val="002060"/>
                </a:solidFill>
              </a:rPr>
              <a:t>Нужно ли ребёнку дополнительное образование и почему? Когда им заниматься?</a:t>
            </a:r>
          </a:p>
          <a:p>
            <a:pPr algn="l">
              <a:buFont typeface="Wingdings" pitchFamily="2" charset="2"/>
              <a:buChar char="§"/>
            </a:pPr>
            <a:r>
              <a:rPr lang="ru-RU" dirty="0" smtClean="0">
                <a:solidFill>
                  <a:srgbClr val="002060"/>
                </a:solidFill>
              </a:rPr>
              <a:t> Как и когда развивать своего ребёнка? Возможно ли это делать после уроков?</a:t>
            </a:r>
          </a:p>
          <a:p>
            <a:pPr algn="l">
              <a:buFont typeface="Wingdings" pitchFamily="2" charset="2"/>
              <a:buChar char="§"/>
            </a:pPr>
            <a:r>
              <a:rPr lang="ru-RU" dirty="0" smtClean="0">
                <a:solidFill>
                  <a:srgbClr val="002060"/>
                </a:solidFill>
              </a:rPr>
              <a:t> Воспитание и развитие – это важно? Почему?</a:t>
            </a:r>
          </a:p>
          <a:p>
            <a:pPr algn="l">
              <a:buFont typeface="Wingdings" pitchFamily="2" charset="2"/>
              <a:buChar char="§"/>
            </a:pPr>
            <a:r>
              <a:rPr lang="ru-RU" dirty="0" smtClean="0">
                <a:solidFill>
                  <a:srgbClr val="002060"/>
                </a:solidFill>
              </a:rPr>
              <a:t> Как стать успешным и самостоятельным?</a:t>
            </a:r>
          </a:p>
          <a:p>
            <a:pPr algn="l">
              <a:buFont typeface="Wingdings" pitchFamily="2" charset="2"/>
              <a:buChar char="§"/>
            </a:pPr>
            <a:r>
              <a:rPr lang="ru-RU" dirty="0" smtClean="0">
                <a:solidFill>
                  <a:srgbClr val="002060"/>
                </a:solidFill>
              </a:rPr>
              <a:t>Как найти общее время детям и родителям для общения?</a:t>
            </a:r>
          </a:p>
          <a:p>
            <a:pPr algn="l">
              <a:buFont typeface="Wingdings" pitchFamily="2" charset="2"/>
              <a:buChar char="§"/>
            </a:pPr>
            <a:endParaRPr lang="ru-RU" dirty="0" smtClean="0">
              <a:solidFill>
                <a:srgbClr val="002060"/>
              </a:solidFill>
            </a:endParaRPr>
          </a:p>
          <a:p>
            <a:pPr algn="l">
              <a:buFont typeface="Wingdings" pitchFamily="2" charset="2"/>
              <a:buChar char="§"/>
            </a:pPr>
            <a:endParaRPr lang="ru-RU" dirty="0" smtClean="0">
              <a:solidFill>
                <a:srgbClr val="002060"/>
              </a:solidFill>
            </a:endParaRPr>
          </a:p>
          <a:p>
            <a:pPr algn="l">
              <a:buFontTx/>
              <a:buChar char="-"/>
            </a:pPr>
            <a:endParaRPr lang="ru-RU" dirty="0" smtClean="0">
              <a:solidFill>
                <a:srgbClr val="002060"/>
              </a:solidFill>
            </a:endParaRPr>
          </a:p>
        </p:txBody>
      </p:sp>
    </p:spTree>
  </p:cSld>
  <p:clrMapOvr>
    <a:masterClrMapping/>
  </p:clrMapOvr>
  <p:transition>
    <p:split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88640"/>
            <a:ext cx="8712968" cy="6169318"/>
          </a:xfrm>
        </p:spPr>
        <p:txBody>
          <a:bodyPr>
            <a:noAutofit/>
          </a:bodyPr>
          <a:lstStyle/>
          <a:p>
            <a:pPr algn="ctr">
              <a:buNone/>
            </a:pPr>
            <a:r>
              <a:rPr lang="ru-RU" sz="1600" b="1" dirty="0" smtClean="0">
                <a:solidFill>
                  <a:srgbClr val="C00000"/>
                </a:solidFill>
                <a:effectLst>
                  <a:outerShdw blurRad="38100" dist="38100" dir="2700000" algn="tl">
                    <a:srgbClr val="000000">
                      <a:alpha val="43137"/>
                    </a:srgbClr>
                  </a:outerShdw>
                </a:effectLst>
              </a:rPr>
              <a:t>Вот </a:t>
            </a:r>
            <a:r>
              <a:rPr lang="ru-RU" sz="1600" dirty="0" smtClean="0"/>
              <a:t> </a:t>
            </a:r>
            <a:r>
              <a:rPr lang="ru-RU" sz="1600" b="1" dirty="0" smtClean="0">
                <a:solidFill>
                  <a:srgbClr val="C00000"/>
                </a:solidFill>
                <a:effectLst>
                  <a:outerShdw blurRad="38100" dist="38100" dir="2700000" algn="tl">
                    <a:srgbClr val="000000">
                      <a:alpha val="43137"/>
                    </a:srgbClr>
                  </a:outerShdw>
                </a:effectLst>
              </a:rPr>
              <a:t>мнения других родителей, учащихся и учителей.</a:t>
            </a:r>
          </a:p>
          <a:p>
            <a:pPr algn="ctr">
              <a:buNone/>
            </a:pPr>
            <a:endParaRPr lang="ru-RU" sz="1400" b="1" dirty="0" smtClean="0">
              <a:solidFill>
                <a:srgbClr val="C00000"/>
              </a:solidFill>
              <a:effectLst>
                <a:outerShdw blurRad="38100" dist="38100" dir="2700000" algn="tl">
                  <a:srgbClr val="000000">
                    <a:alpha val="43137"/>
                  </a:srgbClr>
                </a:outerShdw>
              </a:effectLst>
            </a:endParaRPr>
          </a:p>
          <a:p>
            <a:r>
              <a:rPr lang="ru-RU" sz="1400" b="1" i="1" dirty="0" smtClean="0"/>
              <a:t>Я считаю, что у детей должно быть право на отдых. У меня тоже ребенок посещает кружки, они способствуют гармоничному развитию личности. А то получается, что некоторые дети из-за перегрузок кроме учебы вообще ни чем не занимаются. А должен быть и спорт и музыка. </a:t>
            </a:r>
          </a:p>
          <a:p>
            <a:endParaRPr lang="ru-RU" sz="1400" b="1" i="1" dirty="0" smtClean="0"/>
          </a:p>
          <a:p>
            <a:r>
              <a:rPr lang="ru-RU" sz="1400" b="1" i="1" dirty="0" smtClean="0">
                <a:solidFill>
                  <a:srgbClr val="0070C0"/>
                </a:solidFill>
              </a:rPr>
              <a:t>Я учусь в 9 классе, у меня шестидневка и по 6 уроков ежедневно. Если будет пятидневка, то будет ежедневно по 7 уроков, иногда и 8 уроков. Домой будем приходить позже, а надо ещё отдохнуть и выполнить дом. зад.?????? Не знаю, как лучше?</a:t>
            </a:r>
          </a:p>
          <a:p>
            <a:endParaRPr lang="ru-RU" sz="1400" b="1" i="1" dirty="0" smtClean="0">
              <a:solidFill>
                <a:srgbClr val="0070C0"/>
              </a:solidFill>
            </a:endParaRPr>
          </a:p>
          <a:p>
            <a:r>
              <a:rPr lang="ru-RU" sz="1400" b="1" i="1" dirty="0" smtClean="0"/>
              <a:t>Уменьшение количества учебных дней в неделю будет вести за собой уменьшение количества часов на общеобразовательные дисциплины. Вы бы об этом подумали лучше! Столько шума поднимается вокруг психического здоровья школьников. Слова лишнего не скажи им, урок лишний не добавь…Как же мы-то бедненькие учились, теперь вообще не понимаю???</a:t>
            </a:r>
          </a:p>
          <a:p>
            <a:endParaRPr lang="ru-RU" sz="1400" b="1" i="1" dirty="0" smtClean="0"/>
          </a:p>
          <a:p>
            <a:r>
              <a:rPr lang="ru-RU" sz="1400" b="1" i="1" dirty="0" smtClean="0">
                <a:solidFill>
                  <a:schemeClr val="accent2">
                    <a:lumMod val="75000"/>
                  </a:schemeClr>
                </a:solidFill>
              </a:rPr>
              <a:t>Полностью поддерживаю пятидневку!!! Я учитель начальных классов, у нас, как и у наших учеников, выходных не будет вообще. Тетради, подготовка к урокам и воскресенье можно вычёркивать. У нас тоже есть семьи и дети, которым нужно наше внимание! Почему об этом не помнят… Сегодня в школе объявили, что с 1 сентября – шестидневка со 2 класса, да ещё с 8 утра перевели школу работать… Хоть увольняйся, ничего доказать не можем, нас директор и слышать не хочет. В других школах города ещё держатся, а мы всё… Что делать? Есть хоть какой-то закон, чтобы отменить 6 дней? К кому обратиться? </a:t>
            </a:r>
            <a:endParaRPr lang="ru-RU" sz="1400" b="1" i="1" dirty="0">
              <a:solidFill>
                <a:schemeClr val="accent2">
                  <a:lumMod val="75000"/>
                </a:schemeClr>
              </a:solidFill>
            </a:endParaRPr>
          </a:p>
        </p:txBody>
      </p:sp>
    </p:spTree>
  </p:cSld>
  <p:clrMapOvr>
    <a:masterClrMapping/>
  </p:clrMapOvr>
  <p:transition>
    <p:pull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428604"/>
            <a:ext cx="8286808" cy="2031325"/>
          </a:xfrm>
          <a:prstGeom prst="rect">
            <a:avLst/>
          </a:prstGeom>
        </p:spPr>
        <p:txBody>
          <a:bodyPr wrap="square">
            <a:spAutoFit/>
          </a:bodyPr>
          <a:lstStyle/>
          <a:p>
            <a:r>
              <a:rPr lang="ru-RU" b="1" i="1" dirty="0">
                <a:solidFill>
                  <a:schemeClr val="accent2">
                    <a:lumMod val="75000"/>
                  </a:schemeClr>
                </a:solidFill>
              </a:rPr>
              <a:t>По новому Федеральном закону «Об образовании в Российской Федерации» при реализации образовательных программ среднего профессионального образования должна быть шестидневка или допустима пятидневка при выполнении норматива 36 часов в неделю</a:t>
            </a:r>
            <a:r>
              <a:rPr lang="ru-RU" b="1" i="1" dirty="0" smtClean="0">
                <a:solidFill>
                  <a:schemeClr val="accent2">
                    <a:lumMod val="75000"/>
                  </a:schemeClr>
                </a:solidFill>
              </a:rPr>
              <a:t>?</a:t>
            </a:r>
          </a:p>
          <a:p>
            <a:endParaRPr lang="ru-RU" b="1" i="1" dirty="0">
              <a:solidFill>
                <a:schemeClr val="accent2">
                  <a:lumMod val="75000"/>
                </a:schemeClr>
              </a:solidFill>
            </a:endParaRPr>
          </a:p>
          <a:p>
            <a:endParaRPr lang="ru-RU" b="1" i="1" dirty="0">
              <a:solidFill>
                <a:schemeClr val="accent2">
                  <a:lumMod val="75000"/>
                </a:schemeClr>
              </a:solidFill>
            </a:endParaRPr>
          </a:p>
        </p:txBody>
      </p:sp>
      <p:sp>
        <p:nvSpPr>
          <p:cNvPr id="3" name="Прямоугольник 2"/>
          <p:cNvSpPr/>
          <p:nvPr/>
        </p:nvSpPr>
        <p:spPr>
          <a:xfrm>
            <a:off x="428596" y="2000240"/>
            <a:ext cx="8072494" cy="4524315"/>
          </a:xfrm>
          <a:prstGeom prst="rect">
            <a:avLst/>
          </a:prstGeom>
        </p:spPr>
        <p:txBody>
          <a:bodyPr wrap="square">
            <a:spAutoFit/>
          </a:bodyPr>
          <a:lstStyle/>
          <a:p>
            <a:pPr fontAlgn="base"/>
            <a:r>
              <a:rPr lang="ru-RU" b="1" dirty="0"/>
              <a:t>Учебная деятельность обучающихся предусматривает учебные занятия (урок, практическое занятие, лабораторное занятие, консультация, лекция, семинар), самостоятельную работу, выполнение курсового проекта </a:t>
            </a:r>
            <a:r>
              <a:rPr lang="ru-RU" b="1" dirty="0" smtClean="0"/>
              <a:t>(домашнего задания) </a:t>
            </a:r>
            <a:r>
              <a:rPr lang="ru-RU" b="1" dirty="0"/>
              <a:t>(при освоении программ подготовки специалистов среднего звена), практику, а также другие виды учебной деятельности, определенные учебным планом.</a:t>
            </a:r>
          </a:p>
          <a:p>
            <a:pPr fontAlgn="base"/>
            <a:r>
              <a:rPr lang="ru-RU" b="1" dirty="0"/>
              <a:t>При этом объем обязательных аудиторных занятий (урок, практическое занятие, лабораторное занятие, консультация, лекция, семинар) и практики не должен превышать 36 академических часов в неделю.</a:t>
            </a:r>
          </a:p>
          <a:p>
            <a:pPr fontAlgn="base"/>
            <a:r>
              <a:rPr lang="ru-RU" b="1" dirty="0"/>
              <a:t>Продолжительность учебной недели (пятидневная с двумя выходными днями, шестидневная с одним выходным днем) устанавливается самостоятельно образовательной организацией.</a:t>
            </a:r>
          </a:p>
        </p:txBody>
      </p:sp>
    </p:spTree>
  </p:cSld>
  <p:clrMapOvr>
    <a:masterClrMapping/>
  </p:clrMapOvr>
  <p:transition>
    <p:split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620688"/>
            <a:ext cx="8183880" cy="1728192"/>
          </a:xfrm>
        </p:spPr>
        <p:txBody>
          <a:bodyPr>
            <a:normAutofit fontScale="90000"/>
          </a:bodyPr>
          <a:lstStyle/>
          <a:p>
            <a:r>
              <a:rPr lang="ru-RU" sz="2800" dirty="0" smtClean="0">
                <a:solidFill>
                  <a:schemeClr val="accent2">
                    <a:lumMod val="75000"/>
                  </a:schemeClr>
                </a:solidFill>
              </a:rPr>
              <a:t>Подведём итоги и проанализируем.</a:t>
            </a:r>
            <a:br>
              <a:rPr lang="ru-RU" sz="2800" dirty="0" smtClean="0">
                <a:solidFill>
                  <a:schemeClr val="accent2">
                    <a:lumMod val="75000"/>
                  </a:schemeClr>
                </a:solidFill>
              </a:rPr>
            </a:br>
            <a:r>
              <a:rPr lang="ru-RU" sz="2800" dirty="0" smtClean="0">
                <a:solidFill>
                  <a:schemeClr val="accent2">
                    <a:lumMod val="75000"/>
                  </a:schemeClr>
                </a:solidFill>
              </a:rPr>
              <a:t>Мы выбираем? 5-ти или 6-ти?</a:t>
            </a:r>
            <a:br>
              <a:rPr lang="ru-RU" sz="2800" dirty="0" smtClean="0">
                <a:solidFill>
                  <a:schemeClr val="accent2">
                    <a:lumMod val="75000"/>
                  </a:schemeClr>
                </a:solidFill>
              </a:rPr>
            </a:br>
            <a:r>
              <a:rPr lang="ru-RU" sz="2800" dirty="0" smtClean="0">
                <a:solidFill>
                  <a:schemeClr val="accent2">
                    <a:lumMod val="75000"/>
                  </a:schemeClr>
                </a:solidFill>
              </a:rPr>
              <a:t> Потому что….</a:t>
            </a:r>
            <a:r>
              <a:rPr lang="ru-RU" sz="2800" dirty="0" smtClean="0"/>
              <a:t/>
            </a:r>
            <a:br>
              <a:rPr lang="ru-RU" sz="2800" dirty="0" smtClean="0"/>
            </a:br>
            <a:endParaRPr lang="ru-RU" sz="2800" dirty="0"/>
          </a:p>
        </p:txBody>
      </p:sp>
      <p:sp>
        <p:nvSpPr>
          <p:cNvPr id="3" name="TextBox 2"/>
          <p:cNvSpPr txBox="1"/>
          <p:nvPr/>
        </p:nvSpPr>
        <p:spPr>
          <a:xfrm>
            <a:off x="539552" y="2132856"/>
            <a:ext cx="8064896" cy="4216539"/>
          </a:xfrm>
          <a:prstGeom prst="rect">
            <a:avLst/>
          </a:prstGeom>
          <a:noFill/>
        </p:spPr>
        <p:txBody>
          <a:bodyPr wrap="square" rtlCol="0">
            <a:spAutoFit/>
          </a:bodyPr>
          <a:lstStyle/>
          <a:p>
            <a:r>
              <a:rPr lang="ru-RU" sz="2400" b="1" i="1" dirty="0" smtClean="0"/>
              <a:t>Учиться, чтобы….</a:t>
            </a:r>
          </a:p>
          <a:p>
            <a:r>
              <a:rPr lang="ru-RU" sz="2400" b="1" i="1" dirty="0" smtClean="0"/>
              <a:t>Отдыхать, чтобы….</a:t>
            </a:r>
          </a:p>
          <a:p>
            <a:r>
              <a:rPr lang="ru-RU" sz="2400" b="1" i="1" dirty="0" smtClean="0"/>
              <a:t>Развиваться, КАК???</a:t>
            </a:r>
          </a:p>
          <a:p>
            <a:r>
              <a:rPr lang="ru-RU" sz="2400" b="1" i="1" dirty="0" smtClean="0"/>
              <a:t>Воспитание чем, когда, где???</a:t>
            </a:r>
          </a:p>
          <a:p>
            <a:r>
              <a:rPr lang="ru-RU" sz="2400" b="1" i="1" dirty="0" smtClean="0"/>
              <a:t>Общение???</a:t>
            </a:r>
          </a:p>
          <a:p>
            <a:r>
              <a:rPr lang="ru-RU" sz="2400" b="1" i="1" dirty="0" smtClean="0"/>
              <a:t>Взаимопомощь…</a:t>
            </a:r>
          </a:p>
          <a:p>
            <a:r>
              <a:rPr lang="ru-RU" sz="2400" b="1" i="1" dirty="0" smtClean="0">
                <a:effectLst>
                  <a:outerShdw blurRad="38100" dist="38100" dir="2700000" algn="tl">
                    <a:srgbClr val="000000">
                      <a:alpha val="43137"/>
                    </a:srgbClr>
                  </a:outerShdw>
                </a:effectLst>
              </a:rPr>
              <a:t>А как вы учились в детстве???</a:t>
            </a:r>
            <a:endParaRPr lang="ru-RU" sz="2400" b="1" i="1" dirty="0" smtClean="0"/>
          </a:p>
          <a:p>
            <a:endParaRPr lang="ru-RU" sz="2400" b="1" i="1" dirty="0" smtClean="0"/>
          </a:p>
          <a:p>
            <a:r>
              <a:rPr lang="ru-RU" sz="2400" b="1" i="1" dirty="0" smtClean="0">
                <a:solidFill>
                  <a:srgbClr val="C00000"/>
                </a:solidFill>
              </a:rPr>
              <a:t>А ЖИЗНЬ СКЛАДЫВАЕТСЯ ИЗ….</a:t>
            </a:r>
          </a:p>
          <a:p>
            <a:endParaRPr lang="ru-RU" sz="2400" dirty="0" smtClean="0"/>
          </a:p>
          <a:p>
            <a:pPr algn="r"/>
            <a:r>
              <a:rPr lang="ru-RU" sz="2800" b="1" dirty="0" smtClean="0">
                <a:solidFill>
                  <a:srgbClr val="FF0000"/>
                </a:solidFill>
                <a:effectLst>
                  <a:outerShdw blurRad="38100" dist="38100" dir="2700000" algn="tl">
                    <a:srgbClr val="000000">
                      <a:alpha val="43137"/>
                    </a:srgbClr>
                  </a:outerShdw>
                </a:effectLst>
              </a:rPr>
              <a:t>Всему своё время! </a:t>
            </a:r>
            <a:endParaRPr lang="ru-RU" sz="2800" b="1" dirty="0">
              <a:solidFill>
                <a:srgbClr val="FF0000"/>
              </a:solidFill>
              <a:effectLst>
                <a:outerShdw blurRad="38100" dist="38100" dir="2700000" algn="tl">
                  <a:srgbClr val="000000">
                    <a:alpha val="43137"/>
                  </a:srgbClr>
                </a:outerShdw>
              </a:effectLst>
            </a:endParaRPr>
          </a:p>
        </p:txBody>
      </p:sp>
      <p:pic>
        <p:nvPicPr>
          <p:cNvPr id="2050" name="Picture 2"/>
          <p:cNvPicPr>
            <a:picLocks noChangeAspect="1" noChangeArrowheads="1"/>
          </p:cNvPicPr>
          <p:nvPr/>
        </p:nvPicPr>
        <p:blipFill>
          <a:blip r:embed="rId2" cstate="print">
            <a:lum contrast="20000"/>
          </a:blip>
          <a:srcRect/>
          <a:stretch>
            <a:fillRect/>
          </a:stretch>
        </p:blipFill>
        <p:spPr bwMode="auto">
          <a:xfrm rot="423118">
            <a:off x="6397507" y="1421434"/>
            <a:ext cx="2622048" cy="2188840"/>
          </a:xfrm>
          <a:prstGeom prst="rect">
            <a:avLst/>
          </a:prstGeom>
          <a:ln>
            <a:noFill/>
          </a:ln>
          <a:effectLst>
            <a:softEdge rad="112500"/>
          </a:effectLst>
        </p:spPr>
      </p:pic>
      <p:sp>
        <p:nvSpPr>
          <p:cNvPr id="5" name="TextBox 4"/>
          <p:cNvSpPr txBox="1"/>
          <p:nvPr/>
        </p:nvSpPr>
        <p:spPr>
          <a:xfrm>
            <a:off x="395536" y="5949280"/>
            <a:ext cx="3240360" cy="584775"/>
          </a:xfrm>
          <a:prstGeom prst="rect">
            <a:avLst/>
          </a:prstGeom>
          <a:noFill/>
        </p:spPr>
        <p:txBody>
          <a:bodyPr wrap="square" rtlCol="0">
            <a:spAutoFit/>
          </a:bodyPr>
          <a:lstStyle/>
          <a:p>
            <a:r>
              <a:rPr lang="ru-RU" sz="1600" b="1" i="1" dirty="0" smtClean="0">
                <a:solidFill>
                  <a:schemeClr val="accent3">
                    <a:lumMod val="75000"/>
                  </a:schemeClr>
                </a:solidFill>
              </a:rPr>
              <a:t>Использованы </a:t>
            </a:r>
            <a:r>
              <a:rPr lang="ru-RU" sz="1600" b="1" i="1" dirty="0" err="1" smtClean="0">
                <a:solidFill>
                  <a:schemeClr val="accent3">
                    <a:lumMod val="75000"/>
                  </a:schemeClr>
                </a:solidFill>
              </a:rPr>
              <a:t>Интернет-источники</a:t>
            </a:r>
            <a:r>
              <a:rPr lang="ru-RU" sz="1600" b="1" i="1" dirty="0" smtClean="0">
                <a:solidFill>
                  <a:schemeClr val="accent3">
                    <a:lumMod val="75000"/>
                  </a:schemeClr>
                </a:solidFill>
              </a:rPr>
              <a:t>, 2015 год</a:t>
            </a:r>
            <a:endParaRPr lang="ru-RU" sz="1600" b="1" i="1" dirty="0">
              <a:solidFill>
                <a:schemeClr val="accent3">
                  <a:lumMod val="75000"/>
                </a:schemeClr>
              </a:solidFill>
            </a:endParaRPr>
          </a:p>
        </p:txBody>
      </p:sp>
    </p:spTree>
  </p:cSld>
  <p:clrMapOvr>
    <a:masterClrMapping/>
  </p:clrMapOvr>
  <p:transition>
    <p:cover dir="l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260648"/>
            <a:ext cx="8204448" cy="1296144"/>
          </a:xfrm>
        </p:spPr>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ru-RU" sz="32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r>
            <a:br>
              <a:rPr lang="ru-RU" sz="32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ru-RU" sz="32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r>
            <a:br>
              <a:rPr lang="ru-RU" sz="32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ru-RU" sz="32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r>
            <a:br>
              <a:rPr lang="ru-RU" sz="32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ru-RU" sz="32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r>
            <a:br>
              <a:rPr lang="ru-RU" sz="32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ru-RU" sz="32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r>
            <a:br>
              <a:rPr lang="ru-RU" sz="32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ru-RU" sz="32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r>
            <a:br>
              <a:rPr lang="ru-RU" sz="32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ru-RU" sz="32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r>
            <a:br>
              <a:rPr lang="ru-RU" sz="32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ru-RU" sz="32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r>
            <a:br>
              <a:rPr lang="ru-RU" sz="32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ru-RU" sz="36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r>
            <a:br>
              <a:rPr lang="ru-RU" sz="36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ru-RU" sz="36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Родительское собрание </a:t>
            </a:r>
            <a:br>
              <a:rPr lang="ru-RU" sz="36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ru-RU" sz="3600"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с учащимися </a:t>
            </a:r>
            <a:endParaRPr lang="ru-RU" sz="36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Подзаголовок 2"/>
          <p:cNvSpPr>
            <a:spLocks noGrp="1"/>
          </p:cNvSpPr>
          <p:nvPr>
            <p:ph type="subTitle" idx="1"/>
          </p:nvPr>
        </p:nvSpPr>
        <p:spPr>
          <a:xfrm>
            <a:off x="722376" y="1772816"/>
            <a:ext cx="7772400" cy="4464496"/>
          </a:xfrm>
        </p:spPr>
        <p:txBody>
          <a:bodyPr>
            <a:normAutofit lnSpcReduction="10000"/>
          </a:bodyPr>
          <a:lstStyle/>
          <a:p>
            <a:pPr algn="l"/>
            <a:r>
              <a:rPr lang="ru-RU" b="1" i="1" dirty="0" smtClean="0">
                <a:solidFill>
                  <a:schemeClr val="tx1"/>
                </a:solidFill>
                <a:effectLst>
                  <a:outerShdw blurRad="38100" dist="38100" dir="2700000" algn="tl">
                    <a:srgbClr val="000000">
                      <a:alpha val="43137"/>
                    </a:srgbClr>
                  </a:outerShdw>
                </a:effectLst>
              </a:rPr>
              <a:t>Тема: </a:t>
            </a:r>
          </a:p>
          <a:p>
            <a:pPr algn="l"/>
            <a:r>
              <a:rPr lang="ru-RU" b="1" i="1" dirty="0" smtClean="0">
                <a:solidFill>
                  <a:srgbClr val="C00000"/>
                </a:solidFill>
                <a:effectLst>
                  <a:outerShdw blurRad="38100" dist="38100" dir="2700000" algn="tl">
                    <a:srgbClr val="000000">
                      <a:alpha val="43137"/>
                    </a:srgbClr>
                  </a:outerShdw>
                </a:effectLst>
              </a:rPr>
              <a:t>Здоровье наших детей сегодня и завтра…</a:t>
            </a:r>
          </a:p>
          <a:p>
            <a:pPr algn="l"/>
            <a:r>
              <a:rPr lang="ru-RU" b="1" i="1" dirty="0" smtClean="0">
                <a:solidFill>
                  <a:schemeClr val="tx1"/>
                </a:solidFill>
                <a:effectLst>
                  <a:outerShdw blurRad="38100" dist="38100" dir="2700000" algn="tl">
                    <a:srgbClr val="000000">
                      <a:alpha val="43137"/>
                    </a:srgbClr>
                  </a:outerShdw>
                </a:effectLst>
              </a:rPr>
              <a:t>Цель: </a:t>
            </a:r>
          </a:p>
          <a:p>
            <a:pPr algn="l"/>
            <a:r>
              <a:rPr lang="ru-RU" b="1" i="1" dirty="0" smtClean="0">
                <a:solidFill>
                  <a:srgbClr val="C00000"/>
                </a:solidFill>
                <a:effectLst>
                  <a:outerShdw blurRad="38100" dist="38100" dir="2700000" algn="tl">
                    <a:srgbClr val="000000">
                      <a:alpha val="43137"/>
                    </a:srgbClr>
                  </a:outerShdw>
                </a:effectLst>
              </a:rPr>
              <a:t>распределение режима труда и отдыха современного школьника; предупредить болезнь легче, чем лечить.</a:t>
            </a:r>
          </a:p>
          <a:p>
            <a:pPr algn="l"/>
            <a:r>
              <a:rPr lang="ru-RU" b="1" i="1" dirty="0" smtClean="0">
                <a:solidFill>
                  <a:schemeClr val="tx1"/>
                </a:solidFill>
                <a:effectLst>
                  <a:outerShdw blurRad="38100" dist="38100" dir="2700000" algn="tl">
                    <a:srgbClr val="000000">
                      <a:alpha val="43137"/>
                    </a:srgbClr>
                  </a:outerShdw>
                </a:effectLst>
              </a:rPr>
              <a:t>Задачи:</a:t>
            </a:r>
          </a:p>
          <a:p>
            <a:pPr marL="493776" indent="-457200" algn="l"/>
            <a:r>
              <a:rPr lang="ru-RU" b="1" i="1" dirty="0" smtClean="0">
                <a:solidFill>
                  <a:schemeClr val="tx1"/>
                </a:solidFill>
                <a:effectLst>
                  <a:outerShdw blurRad="38100" dist="38100" dir="2700000" algn="tl">
                    <a:srgbClr val="000000">
                      <a:alpha val="43137"/>
                    </a:srgbClr>
                  </a:outerShdw>
                </a:effectLst>
              </a:rPr>
              <a:t>1. Как правильно распределить режим труда и отдыха школьника</a:t>
            </a:r>
          </a:p>
          <a:p>
            <a:pPr marL="493776" indent="-457200" algn="l"/>
            <a:r>
              <a:rPr lang="ru-RU" b="1" i="1" dirty="0" smtClean="0">
                <a:solidFill>
                  <a:schemeClr val="tx1"/>
                </a:solidFill>
                <a:effectLst>
                  <a:outerShdw blurRad="38100" dist="38100" dir="2700000" algn="tl">
                    <a:srgbClr val="000000">
                      <a:alpha val="43137"/>
                    </a:srgbClr>
                  </a:outerShdw>
                </a:effectLst>
              </a:rPr>
              <a:t>2. Пятидневка или шестидневка в школе</a:t>
            </a:r>
          </a:p>
          <a:p>
            <a:pPr marL="493776" indent="-457200" algn="l"/>
            <a:r>
              <a:rPr lang="ru-RU" b="1" i="1" dirty="0" smtClean="0">
                <a:solidFill>
                  <a:schemeClr val="tx1"/>
                </a:solidFill>
                <a:effectLst>
                  <a:outerShdw blurRad="38100" dist="38100" dir="2700000" algn="tl">
                    <a:srgbClr val="000000">
                      <a:alpha val="43137"/>
                    </a:srgbClr>
                  </a:outerShdw>
                </a:effectLst>
              </a:rPr>
              <a:t>3. Основные заболевания школьника и их предупреждение</a:t>
            </a:r>
          </a:p>
          <a:p>
            <a:pPr marL="493776" indent="-457200" algn="l"/>
            <a:r>
              <a:rPr lang="ru-RU" b="1" i="1" dirty="0" smtClean="0">
                <a:solidFill>
                  <a:schemeClr val="tx1"/>
                </a:solidFill>
                <a:effectLst>
                  <a:outerShdw blurRad="38100" dist="38100" dir="2700000" algn="tl">
                    <a:srgbClr val="000000">
                      <a:alpha val="43137"/>
                    </a:srgbClr>
                  </a:outerShdw>
                </a:effectLst>
              </a:rPr>
              <a:t>4. Биология  - учебный предмет помощник здоровья</a:t>
            </a:r>
          </a:p>
          <a:p>
            <a:pPr marL="493776" indent="-457200" algn="l"/>
            <a:r>
              <a:rPr lang="ru-RU" b="1" i="1" dirty="0" smtClean="0">
                <a:solidFill>
                  <a:schemeClr val="tx1"/>
                </a:solidFill>
                <a:effectLst>
                  <a:outerShdw blurRad="38100" dist="38100" dir="2700000" algn="tl">
                    <a:srgbClr val="000000">
                      <a:alpha val="43137"/>
                    </a:srgbClr>
                  </a:outerShdw>
                </a:effectLst>
              </a:rPr>
              <a:t>5. Совместная работа детей </a:t>
            </a:r>
            <a:r>
              <a:rPr lang="ru-RU" b="1" i="1" smtClean="0">
                <a:solidFill>
                  <a:schemeClr val="tx1"/>
                </a:solidFill>
                <a:effectLst>
                  <a:outerShdw blurRad="38100" dist="38100" dir="2700000" algn="tl">
                    <a:srgbClr val="000000">
                      <a:alpha val="43137"/>
                    </a:srgbClr>
                  </a:outerShdw>
                </a:effectLst>
              </a:rPr>
              <a:t>и </a:t>
            </a:r>
            <a:r>
              <a:rPr lang="ru-RU" b="1" i="1" smtClean="0">
                <a:solidFill>
                  <a:schemeClr val="tx1"/>
                </a:solidFill>
                <a:effectLst>
                  <a:outerShdw blurRad="38100" dist="38100" dir="2700000" algn="tl">
                    <a:srgbClr val="000000">
                      <a:alpha val="43137"/>
                    </a:srgbClr>
                  </a:outerShdw>
                </a:effectLst>
              </a:rPr>
              <a:t>взрослых </a:t>
            </a:r>
            <a:r>
              <a:rPr lang="ru-RU" b="1" i="1" dirty="0" smtClean="0">
                <a:solidFill>
                  <a:schemeClr val="tx1"/>
                </a:solidFill>
                <a:effectLst>
                  <a:outerShdw blurRad="38100" dist="38100" dir="2700000" algn="tl">
                    <a:srgbClr val="000000">
                      <a:alpha val="43137"/>
                    </a:srgbClr>
                  </a:outerShdw>
                </a:effectLst>
              </a:rPr>
              <a:t>по формированию ЗОЖ</a:t>
            </a:r>
          </a:p>
          <a:p>
            <a:pPr marL="493776" indent="-457200" algn="l">
              <a:buAutoNum type="arabicPeriod"/>
            </a:pPr>
            <a:endParaRPr lang="ru-RU" b="1" i="1" dirty="0">
              <a:solidFill>
                <a:schemeClr val="tx1"/>
              </a:solidFill>
              <a:effectLst>
                <a:outerShdw blurRad="38100" dist="38100" dir="2700000" algn="tl">
                  <a:srgbClr val="000000">
                    <a:alpha val="43137"/>
                  </a:srgbClr>
                </a:outerShdw>
              </a:effectLst>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4985590"/>
            <a:ext cx="7286676" cy="729426"/>
          </a:xfrm>
        </p:spPr>
        <p:txBody>
          <a:bodyPr>
            <a:noAutofit/>
          </a:bodyPr>
          <a:lstStyle/>
          <a:p>
            <a:pPr algn="ctr"/>
            <a:r>
              <a:rPr lang="ru-RU" sz="2000" b="0" dirty="0" smtClean="0">
                <a:solidFill>
                  <a:schemeClr val="tx1"/>
                </a:solidFill>
              </a:rPr>
              <a:t>В нынешнее время быть школьником — довольно утомительное и губительное для здоровья ребенка занятие. Сейчас среди выпускников средних школ здоровыми являются только 3% детей. </a:t>
            </a:r>
            <a:br>
              <a:rPr lang="ru-RU" sz="2000" b="0" dirty="0" smtClean="0">
                <a:solidFill>
                  <a:schemeClr val="tx1"/>
                </a:solidFill>
              </a:rPr>
            </a:br>
            <a:r>
              <a:rPr lang="ru-RU" sz="2000" dirty="0" smtClean="0">
                <a:solidFill>
                  <a:schemeClr val="tx1"/>
                </a:solidFill>
              </a:rPr>
              <a:t>Такая статистика пугает.</a:t>
            </a:r>
            <a:endParaRPr lang="ru-RU" sz="2000" dirty="0">
              <a:solidFill>
                <a:schemeClr val="tx1"/>
              </a:solidFill>
            </a:endParaRPr>
          </a:p>
        </p:txBody>
      </p:sp>
      <p:pic>
        <p:nvPicPr>
          <p:cNvPr id="26626" name="Picture 2" descr="http://www.chelovek-zakon.ru/wp-content/uploads/2014/02/prostuda.jpg"/>
          <p:cNvPicPr>
            <a:picLocks noChangeAspect="1" noChangeArrowheads="1"/>
          </p:cNvPicPr>
          <p:nvPr/>
        </p:nvPicPr>
        <p:blipFill>
          <a:blip r:embed="rId2" cstate="print">
            <a:lum bright="-10000" contrast="20000"/>
          </a:blip>
          <a:srcRect/>
          <a:stretch>
            <a:fillRect/>
          </a:stretch>
        </p:blipFill>
        <p:spPr bwMode="auto">
          <a:xfrm>
            <a:off x="1857356" y="714356"/>
            <a:ext cx="5715000" cy="32099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descr="http://www.chelovek-zakon.ru/wp-content/uploads/2013/03/yuriev.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dirty="0"/>
          </a:p>
        </p:txBody>
      </p:sp>
      <p:sp>
        <p:nvSpPr>
          <p:cNvPr id="4" name="Прямоугольник 3"/>
          <p:cNvSpPr/>
          <p:nvPr/>
        </p:nvSpPr>
        <p:spPr>
          <a:xfrm>
            <a:off x="2428860" y="571480"/>
            <a:ext cx="5095468" cy="1754326"/>
          </a:xfrm>
          <a:prstGeom prst="rect">
            <a:avLst/>
          </a:prstGeom>
        </p:spPr>
        <p:txBody>
          <a:bodyPr wrap="square">
            <a:spAutoFit/>
          </a:bodyPr>
          <a:lstStyle/>
          <a:p>
            <a:r>
              <a:rPr lang="ru-RU" dirty="0">
                <a:hlinkClick r:id="rId2"/>
              </a:rPr>
              <a:t>Юрьев Александр Иванович</a:t>
            </a:r>
            <a:r>
              <a:rPr lang="ru-RU" dirty="0" smtClean="0"/>
              <a:t/>
            </a:r>
            <a:br>
              <a:rPr lang="ru-RU" dirty="0" smtClean="0"/>
            </a:br>
            <a:r>
              <a:rPr lang="ru-RU" i="1" dirty="0"/>
              <a:t>директор Научного центра политического консультирования, профессор, доктор психологических наук, эксперт Северо-Западного правового центра «Человек и Закон»</a:t>
            </a:r>
            <a:endParaRPr lang="ru-RU" dirty="0"/>
          </a:p>
        </p:txBody>
      </p:sp>
      <p:pic>
        <p:nvPicPr>
          <p:cNvPr id="27652" name="Picture 4" descr="http://www.chelovek-zakon.ru/wp-content/uploads/2013/03/yuriev.jpg"/>
          <p:cNvPicPr>
            <a:picLocks noChangeAspect="1" noChangeArrowheads="1"/>
          </p:cNvPicPr>
          <p:nvPr/>
        </p:nvPicPr>
        <p:blipFill>
          <a:blip r:embed="rId3" cstate="print">
            <a:lum contrast="20000"/>
          </a:blip>
          <a:srcRect/>
          <a:stretch>
            <a:fillRect/>
          </a:stretch>
        </p:blipFill>
        <p:spPr bwMode="auto">
          <a:xfrm>
            <a:off x="539552" y="404664"/>
            <a:ext cx="1619250" cy="2000251"/>
          </a:xfrm>
          <a:prstGeom prst="rect">
            <a:avLst/>
          </a:prstGeom>
          <a:ln>
            <a:noFill/>
          </a:ln>
          <a:effectLst>
            <a:outerShdw blurRad="292100" dist="139700" dir="2700000" algn="tl" rotWithShape="0">
              <a:srgbClr val="333333">
                <a:alpha val="65000"/>
              </a:srgbClr>
            </a:outerShdw>
          </a:effectLst>
        </p:spPr>
      </p:pic>
      <p:sp>
        <p:nvSpPr>
          <p:cNvPr id="6" name="Прямоугольник 5"/>
          <p:cNvSpPr/>
          <p:nvPr/>
        </p:nvSpPr>
        <p:spPr>
          <a:xfrm>
            <a:off x="571472" y="2492896"/>
            <a:ext cx="7858180" cy="4182159"/>
          </a:xfrm>
          <a:prstGeom prst="rect">
            <a:avLst/>
          </a:prstGeom>
        </p:spPr>
        <p:txBody>
          <a:bodyPr wrap="square">
            <a:spAutoFit/>
          </a:bodyPr>
          <a:lstStyle/>
          <a:p>
            <a:r>
              <a:rPr lang="ru-RU" sz="1600" b="1" dirty="0"/>
              <a:t>Режим труда и отдыха детей нарушает все физиологические нормы. Родителей беспокоит то, что дети работают шесть рабочих дней в неделю по семь уроков в день, плюс три часа на приготовление домашних заданий, включая воскресенье</a:t>
            </a:r>
            <a:r>
              <a:rPr lang="ru-RU" sz="1600" b="1" dirty="0" smtClean="0"/>
              <a:t>.? </a:t>
            </a:r>
            <a:r>
              <a:rPr lang="ru-RU" sz="1600" b="1" dirty="0"/>
              <a:t>Нагрузка такова (ни для кого это не секрет), что существенную часть домашнего задания делают родители: рисуют, клеят, чертят, выполняют лабораторные работы по биологии и пр. до глубокой ночи. </a:t>
            </a:r>
            <a:endParaRPr lang="ru-RU" sz="1600" b="1" dirty="0" smtClean="0"/>
          </a:p>
          <a:p>
            <a:r>
              <a:rPr lang="ru-RU" sz="1600" b="1" dirty="0" smtClean="0"/>
              <a:t>Зачем </a:t>
            </a:r>
            <a:r>
              <a:rPr lang="ru-RU" sz="1600" b="1" dirty="0"/>
              <a:t>мы обманываем сами себя? Непонятно, почему в самой передовой образовательной системе, в Финляндии, законом запрещено задавать домашнее задание детям до шестого класса, а в РФ работа дома считается важнейшей частью подготовки школьника? Тайна. В РФ взрослых от </a:t>
            </a:r>
            <a:r>
              <a:rPr lang="ru-RU" sz="1600" b="1" dirty="0" err="1"/>
              <a:t>сверхэксплуатации</a:t>
            </a:r>
            <a:r>
              <a:rPr lang="ru-RU" sz="1600" b="1" dirty="0"/>
              <a:t> защищает профсоюз – детей не защищает никто. </a:t>
            </a:r>
            <a:endParaRPr lang="ru-RU" sz="1600" b="1" dirty="0" smtClean="0"/>
          </a:p>
          <a:p>
            <a:r>
              <a:rPr lang="ru-RU" sz="1600" b="1" dirty="0" smtClean="0">
                <a:solidFill>
                  <a:srgbClr val="FF0000"/>
                </a:solidFill>
              </a:rPr>
              <a:t>Тайна </a:t>
            </a:r>
            <a:r>
              <a:rPr lang="ru-RU" sz="1600" b="1" dirty="0">
                <a:solidFill>
                  <a:srgbClr val="FF0000"/>
                </a:solidFill>
              </a:rPr>
              <a:t>– кто регламентирует режим труда и отдыха детей? </a:t>
            </a:r>
          </a:p>
        </p:txBody>
      </p:sp>
      <p:sp>
        <p:nvSpPr>
          <p:cNvPr id="7" name="TextBox 6"/>
          <p:cNvSpPr txBox="1"/>
          <p:nvPr/>
        </p:nvSpPr>
        <p:spPr>
          <a:xfrm>
            <a:off x="6948264" y="404664"/>
            <a:ext cx="2195736" cy="1569660"/>
          </a:xfrm>
          <a:prstGeom prst="rect">
            <a:avLst/>
          </a:prstGeom>
          <a:noFill/>
        </p:spPr>
        <p:txBody>
          <a:bodyPr wrap="square" rtlCol="0">
            <a:spAutoFit/>
          </a:bodyPr>
          <a:lstStyle/>
          <a:p>
            <a:r>
              <a:rPr lang="ru-RU" sz="1600" b="1" i="1" dirty="0" smtClean="0">
                <a:solidFill>
                  <a:srgbClr val="C00000"/>
                </a:solidFill>
              </a:rPr>
              <a:t>Эта информация для взрослых, а дети готовятся  участвовать: их выступления чуть позже.</a:t>
            </a:r>
            <a:endParaRPr lang="ru-RU" sz="1600" b="1" i="1" dirty="0">
              <a:solidFill>
                <a:srgbClr val="C00000"/>
              </a:solidFill>
            </a:endParaRPr>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404664"/>
            <a:ext cx="8247860" cy="5909310"/>
          </a:xfrm>
          <a:prstGeom prst="rect">
            <a:avLst/>
          </a:prstGeom>
        </p:spPr>
        <p:txBody>
          <a:bodyPr wrap="square">
            <a:spAutoFit/>
          </a:bodyPr>
          <a:lstStyle/>
          <a:p>
            <a:r>
              <a:rPr lang="ru-RU" dirty="0"/>
              <a:t>Сейчас другая жизнь: книги у детей заменил </a:t>
            </a:r>
            <a:r>
              <a:rPr lang="ru-RU" b="1" dirty="0" smtClean="0"/>
              <a:t>Интернет</a:t>
            </a:r>
            <a:r>
              <a:rPr lang="ru-RU" b="1" i="1" dirty="0"/>
              <a:t>:</a:t>
            </a:r>
            <a:r>
              <a:rPr lang="ru-RU" b="1" i="1" dirty="0" smtClean="0"/>
              <a:t> В контакте</a:t>
            </a:r>
            <a:r>
              <a:rPr lang="ru-RU" b="1" i="1" dirty="0"/>
              <a:t>, </a:t>
            </a:r>
            <a:r>
              <a:rPr lang="ru-RU" b="1" i="1" dirty="0" err="1" smtClean="0"/>
              <a:t>Скайп</a:t>
            </a:r>
            <a:r>
              <a:rPr lang="ru-RU" b="1" i="1" dirty="0" smtClean="0"/>
              <a:t> и пр. </a:t>
            </a:r>
            <a:r>
              <a:rPr lang="ru-RU" dirty="0" smtClean="0"/>
              <a:t>В </a:t>
            </a:r>
            <a:r>
              <a:rPr lang="ru-RU" dirty="0"/>
              <a:t>детской поликлинике отвечает говорящий автомат: «Подождите, все операторы заняты». </a:t>
            </a:r>
            <a:endParaRPr lang="ru-RU" dirty="0" smtClean="0"/>
          </a:p>
          <a:p>
            <a:r>
              <a:rPr lang="ru-RU" b="1" dirty="0" smtClean="0"/>
              <a:t>Исчезает </a:t>
            </a:r>
            <a:r>
              <a:rPr lang="ru-RU" b="1" dirty="0"/>
              <a:t>живое общение</a:t>
            </a:r>
            <a:r>
              <a:rPr lang="ru-RU" dirty="0"/>
              <a:t>. Но видел ли кто-нибудь из авторов программ современной школы, что на всех сайтах, откуда школьники списывают контрольные и сочинения, представлена самая гнусная </a:t>
            </a:r>
            <a:r>
              <a:rPr lang="ru-RU" dirty="0" smtClean="0"/>
              <a:t>порнографическая информация? </a:t>
            </a:r>
          </a:p>
          <a:p>
            <a:r>
              <a:rPr lang="ru-RU" dirty="0" smtClean="0"/>
              <a:t>Наверное</a:t>
            </a:r>
            <a:r>
              <a:rPr lang="ru-RU" dirty="0"/>
              <a:t>, видели, но это их, очевидно, не касается. Во всяком случае, в хоре голосов против порнографии, педофилии, нецензурной брани</a:t>
            </a:r>
            <a:r>
              <a:rPr lang="ru-RU" b="1" dirty="0">
                <a:solidFill>
                  <a:srgbClr val="FF0000"/>
                </a:solidFill>
              </a:rPr>
              <a:t>, голоса Минвуза не слышно вовсе. </a:t>
            </a:r>
            <a:endParaRPr lang="ru-RU" b="1" dirty="0" smtClean="0">
              <a:solidFill>
                <a:srgbClr val="FF0000"/>
              </a:solidFill>
            </a:endParaRPr>
          </a:p>
          <a:p>
            <a:r>
              <a:rPr lang="ru-RU" b="1" dirty="0" smtClean="0"/>
              <a:t>Детей </a:t>
            </a:r>
            <a:r>
              <a:rPr lang="ru-RU" b="1" dirty="0"/>
              <a:t>защищает кто угодно, кроме Академии педагогических наук РФ. </a:t>
            </a:r>
            <a:endParaRPr lang="ru-RU" b="1" dirty="0" smtClean="0"/>
          </a:p>
          <a:p>
            <a:r>
              <a:rPr lang="ru-RU" dirty="0" smtClean="0"/>
              <a:t>Министерство </a:t>
            </a:r>
            <a:r>
              <a:rPr lang="ru-RU" dirty="0"/>
              <a:t>образования полностью сдало позиции в противостоянии с «коллективным педагогом», объединяющем телевидение, интернет, кино, «</a:t>
            </a:r>
            <a:r>
              <a:rPr lang="ru-RU" dirty="0" err="1"/>
              <a:t>мобилы</a:t>
            </a:r>
            <a:r>
              <a:rPr lang="ru-RU" dirty="0"/>
              <a:t>», которые буквально уничтожают усилия учителей по формированию гражданина России</a:t>
            </a:r>
            <a:r>
              <a:rPr lang="ru-RU" dirty="0" smtClean="0"/>
              <a:t>.</a:t>
            </a:r>
          </a:p>
          <a:p>
            <a:r>
              <a:rPr lang="ru-RU" dirty="0" smtClean="0"/>
              <a:t> </a:t>
            </a:r>
            <a:r>
              <a:rPr lang="ru-RU" dirty="0"/>
              <a:t>Не космонавт и полярник, а проститутка и бандит стали символами успеха, которые навязывает школьникам «коллективный педагог». </a:t>
            </a:r>
            <a:r>
              <a:rPr lang="ru-RU" b="1" dirty="0"/>
              <a:t>Может это и есть начало новой </a:t>
            </a:r>
            <a:r>
              <a:rPr lang="ru-RU" b="1" dirty="0" err="1"/>
              <a:t>биополитики</a:t>
            </a:r>
            <a:r>
              <a:rPr lang="ru-RU" b="1" dirty="0"/>
              <a:t>»?</a:t>
            </a:r>
          </a:p>
        </p:txBody>
      </p:sp>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71480"/>
            <a:ext cx="8183880" cy="1571636"/>
          </a:xfrm>
        </p:spPr>
        <p:txBody>
          <a:bodyPr>
            <a:normAutofit fontScale="90000"/>
          </a:bodyPr>
          <a:lstStyle/>
          <a:p>
            <a:pPr algn="ctr"/>
            <a:r>
              <a:rPr lang="ru-RU" dirty="0" smtClean="0"/>
              <a:t>Какие болезни часто бывают у школьников</a:t>
            </a:r>
            <a:r>
              <a:rPr lang="ru-RU" b="0" dirty="0" smtClean="0"/>
              <a:t/>
            </a:r>
            <a:br>
              <a:rPr lang="ru-RU" b="0" dirty="0" smtClean="0"/>
            </a:br>
            <a:endParaRPr lang="ru-RU" dirty="0"/>
          </a:p>
        </p:txBody>
      </p:sp>
      <p:sp>
        <p:nvSpPr>
          <p:cNvPr id="3" name="Прямоугольник 2"/>
          <p:cNvSpPr/>
          <p:nvPr/>
        </p:nvSpPr>
        <p:spPr>
          <a:xfrm>
            <a:off x="500034" y="1844824"/>
            <a:ext cx="8001056" cy="4401205"/>
          </a:xfrm>
          <a:prstGeom prst="rect">
            <a:avLst/>
          </a:prstGeom>
        </p:spPr>
        <p:txBody>
          <a:bodyPr wrap="square">
            <a:spAutoFit/>
          </a:bodyPr>
          <a:lstStyle/>
          <a:p>
            <a:r>
              <a:rPr lang="ru-RU" sz="2000" dirty="0"/>
              <a:t>Чтобы сохранить здоровье ребенка, необходимо знать, какие заболевания преследуют детей школьного возраста и почему так происходит. </a:t>
            </a:r>
            <a:endParaRPr lang="ru-RU" sz="2000" dirty="0" smtClean="0"/>
          </a:p>
          <a:p>
            <a:r>
              <a:rPr lang="ru-RU" sz="2000" dirty="0" smtClean="0"/>
              <a:t>Это близорукость</a:t>
            </a:r>
            <a:r>
              <a:rPr lang="ru-RU" sz="2000" dirty="0"/>
              <a:t>, гастрит и искривление позвоночника – самые распространенные заболевания детей. </a:t>
            </a:r>
            <a:endParaRPr lang="ru-RU" sz="2000" dirty="0" smtClean="0"/>
          </a:p>
          <a:p>
            <a:r>
              <a:rPr lang="ru-RU" sz="2000" dirty="0" smtClean="0"/>
              <a:t>Почему </a:t>
            </a:r>
            <a:r>
              <a:rPr lang="ru-RU" sz="2000" dirty="0"/>
              <a:t>же именно эти заболевания стали бичом школьников разных возрастов? Кто виноват в таком положении вещей? </a:t>
            </a:r>
            <a:endParaRPr lang="ru-RU" sz="2000" dirty="0" smtClean="0"/>
          </a:p>
          <a:p>
            <a:endParaRPr lang="ru-RU" sz="2000" dirty="0"/>
          </a:p>
          <a:p>
            <a:r>
              <a:rPr lang="ru-RU" sz="2000" dirty="0" smtClean="0"/>
              <a:t>Все </a:t>
            </a:r>
            <a:r>
              <a:rPr lang="ru-RU" sz="2000" dirty="0"/>
              <a:t>эти заболевания — результат слишком большой нагрузки на растущий организм ребенка. К тому же недостаточная подвижность, малая физическая нагрузка, неправильное питание, усталость, которая имеет тенденцию к накоплению и переходит в хроническую.</a:t>
            </a:r>
          </a:p>
        </p:txBody>
      </p:sp>
    </p:spTree>
  </p:cSld>
  <p:clrMapOvr>
    <a:masterClrMapping/>
  </p:clrMapOvr>
  <p:transition>
    <p:spli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6672"/>
            <a:ext cx="8249000" cy="523220"/>
          </a:xfrm>
          <a:prstGeom prst="rect">
            <a:avLst/>
          </a:prstGeom>
        </p:spPr>
        <p:txBody>
          <a:bodyPr wrap="square">
            <a:spAutoFit/>
          </a:bodyPr>
          <a:lstStyle/>
          <a:p>
            <a:pPr algn="ctr" fontAlgn="base"/>
            <a:r>
              <a:rPr lang="ru-RU" sz="2800" b="1" dirty="0">
                <a:solidFill>
                  <a:srgbClr val="C00000"/>
                </a:solidFill>
                <a:effectLst>
                  <a:outerShdw blurRad="38100" dist="38100" dir="2700000" algn="tl">
                    <a:srgbClr val="000000">
                      <a:alpha val="43137"/>
                    </a:srgbClr>
                  </a:outerShdw>
                </a:effectLst>
              </a:rPr>
              <a:t>Хроническая усталость и борьба с </a:t>
            </a:r>
            <a:r>
              <a:rPr lang="ru-RU" sz="2800" b="1" dirty="0" smtClean="0">
                <a:solidFill>
                  <a:srgbClr val="C00000"/>
                </a:solidFill>
                <a:effectLst>
                  <a:outerShdw blurRad="38100" dist="38100" dir="2700000" algn="tl">
                    <a:srgbClr val="000000">
                      <a:alpha val="43137"/>
                    </a:srgbClr>
                  </a:outerShdw>
                </a:effectLst>
              </a:rPr>
              <a:t>ней</a:t>
            </a:r>
          </a:p>
        </p:txBody>
      </p:sp>
      <p:sp>
        <p:nvSpPr>
          <p:cNvPr id="28674" name="AutoShape 2" descr="Хроническая усталость и борьба с ней"/>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8676" name="Picture 4" descr="Хроническая усталость и борьба с ней"/>
          <p:cNvPicPr>
            <a:picLocks noChangeAspect="1" noChangeArrowheads="1"/>
          </p:cNvPicPr>
          <p:nvPr/>
        </p:nvPicPr>
        <p:blipFill>
          <a:blip r:embed="rId2" cstate="print">
            <a:lum bright="-10000" contrast="20000"/>
          </a:blip>
          <a:srcRect/>
          <a:stretch>
            <a:fillRect/>
          </a:stretch>
        </p:blipFill>
        <p:spPr bwMode="auto">
          <a:xfrm>
            <a:off x="539552" y="1412775"/>
            <a:ext cx="7808250" cy="5092337"/>
          </a:xfrm>
          <a:prstGeom prst="rect">
            <a:avLst/>
          </a:prstGeom>
          <a:noFill/>
        </p:spPr>
      </p:pic>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640960" cy="6555641"/>
          </a:xfrm>
          <a:prstGeom prst="rect">
            <a:avLst/>
          </a:prstGeom>
        </p:spPr>
        <p:txBody>
          <a:bodyPr wrap="square">
            <a:spAutoFit/>
          </a:bodyPr>
          <a:lstStyle/>
          <a:p>
            <a:pPr>
              <a:buFontTx/>
              <a:buChar char="-"/>
            </a:pPr>
            <a:r>
              <a:rPr lang="ru-RU" sz="2000" b="1" dirty="0" smtClean="0"/>
              <a:t>Если Вы </a:t>
            </a:r>
            <a:r>
              <a:rPr lang="ru-RU" sz="2000" b="1" dirty="0"/>
              <a:t>заметили, что ребенок подолгу не может уснуть, у него стал плохим аппетит: если раньше он с удовольствием завтракал, обедал и ужинал, то теперь нехотя ковыряется в тарелке. Сев за выполнение домашнего задания, подолгу не может сосредоточиться, копается, перекладывает ручки и карандаши, перебирает бумажки, ищет учебники. Преподаватели стали жаловаться, что он вертится за партой, не слушает объяснений, не слышит вопросов и отвечает невпопад. </a:t>
            </a:r>
            <a:endParaRPr lang="ru-RU" sz="2000" b="1" dirty="0" smtClean="0"/>
          </a:p>
          <a:p>
            <a:pPr>
              <a:buFontTx/>
              <a:buChar char="-"/>
            </a:pPr>
            <a:r>
              <a:rPr lang="ru-RU" sz="2000" b="1" dirty="0" smtClean="0">
                <a:solidFill>
                  <a:srgbClr val="C00000"/>
                </a:solidFill>
              </a:rPr>
              <a:t>Или же ребенок </a:t>
            </a:r>
            <a:r>
              <a:rPr lang="ru-RU" sz="2000" b="1" dirty="0">
                <a:solidFill>
                  <a:srgbClr val="C00000"/>
                </a:solidFill>
              </a:rPr>
              <a:t>помладше стал чрезмерно возбужденным, подвижным, а подросток начал дерзить. К тому же ребенок жалуется, что у него болит голова и его просто преследуют простуды. </a:t>
            </a:r>
            <a:r>
              <a:rPr lang="ru-RU" sz="2000" b="1" u="sng" dirty="0">
                <a:solidFill>
                  <a:srgbClr val="FF0000"/>
                </a:solidFill>
              </a:rPr>
              <a:t>Все это признаки хронической усталости. </a:t>
            </a:r>
            <a:endParaRPr lang="ru-RU" sz="2000" b="1" u="sng" dirty="0" smtClean="0">
              <a:solidFill>
                <a:srgbClr val="FF0000"/>
              </a:solidFill>
            </a:endParaRPr>
          </a:p>
          <a:p>
            <a:pPr>
              <a:buFontTx/>
              <a:buChar char="-"/>
            </a:pPr>
            <a:r>
              <a:rPr lang="ru-RU" sz="2000" b="1" dirty="0" smtClean="0">
                <a:solidFill>
                  <a:srgbClr val="002060"/>
                </a:solidFill>
              </a:rPr>
              <a:t>Необходимо </a:t>
            </a:r>
            <a:r>
              <a:rPr lang="ru-RU" sz="2000" b="1" dirty="0">
                <a:solidFill>
                  <a:srgbClr val="002060"/>
                </a:solidFill>
              </a:rPr>
              <a:t>пересмотреть распорядок дня школьника, подкорректировать его под потребности ребенка. Пересмотрите жизненные приоритеты и поставьте на первое место здоровье школьника, а не хорошие отметки, посещение курсов английского языка и в придачу уроков хореографии.</a:t>
            </a:r>
          </a:p>
        </p:txBody>
      </p:sp>
    </p:spTree>
  </p:cSld>
  <p:clrMapOvr>
    <a:masterClrMapping/>
  </p:clrMapOvr>
  <p:transition>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548680"/>
            <a:ext cx="7704856" cy="3416320"/>
          </a:xfrm>
          <a:prstGeom prst="rect">
            <a:avLst/>
          </a:prstGeom>
          <a:noFill/>
        </p:spPr>
        <p:txBody>
          <a:bodyPr wrap="square" rtlCol="0">
            <a:spAutoFit/>
          </a:bodyPr>
          <a:lstStyle/>
          <a:p>
            <a:pPr algn="ctr"/>
            <a:r>
              <a:rPr lang="ru-RU" b="1" dirty="0" smtClean="0">
                <a:solidFill>
                  <a:srgbClr val="C00000"/>
                </a:solidFill>
                <a:effectLst>
                  <a:outerShdw blurRad="38100" dist="38100" dir="2700000" algn="tl">
                    <a:srgbClr val="000000">
                      <a:alpha val="43137"/>
                    </a:srgbClr>
                  </a:outerShdw>
                </a:effectLst>
              </a:rPr>
              <a:t>Выступления учащихся о наиболее распространённых болезнях школьников с уроков «Биологии»</a:t>
            </a:r>
          </a:p>
          <a:p>
            <a:pPr algn="ctr"/>
            <a:endParaRPr lang="ru-RU" b="1" dirty="0" smtClean="0">
              <a:solidFill>
                <a:srgbClr val="002060"/>
              </a:solidFill>
            </a:endParaRPr>
          </a:p>
          <a:p>
            <a:pPr marL="342900" indent="-342900">
              <a:buAutoNum type="arabicPeriod"/>
            </a:pPr>
            <a:r>
              <a:rPr lang="ru-RU" b="1" dirty="0" smtClean="0">
                <a:solidFill>
                  <a:srgbClr val="002060"/>
                </a:solidFill>
              </a:rPr>
              <a:t>ГАСТРИТ</a:t>
            </a:r>
          </a:p>
          <a:p>
            <a:pPr marL="342900" indent="-342900">
              <a:buAutoNum type="arabicPeriod"/>
            </a:pPr>
            <a:r>
              <a:rPr lang="ru-RU" b="1" dirty="0" smtClean="0">
                <a:solidFill>
                  <a:srgbClr val="002060"/>
                </a:solidFill>
              </a:rPr>
              <a:t>БЛИЗОРУКОСТЬ</a:t>
            </a:r>
          </a:p>
          <a:p>
            <a:pPr marL="342900" indent="-342900">
              <a:buAutoNum type="arabicPeriod"/>
            </a:pPr>
            <a:r>
              <a:rPr lang="ru-RU" b="1" dirty="0" smtClean="0">
                <a:solidFill>
                  <a:srgbClr val="002060"/>
                </a:solidFill>
              </a:rPr>
              <a:t>ИСКРИВЛЕНИЕ ПОЗВОНОЧНИКА</a:t>
            </a:r>
          </a:p>
          <a:p>
            <a:pPr marL="342900" indent="-342900">
              <a:buAutoNum type="arabicPeriod"/>
            </a:pPr>
            <a:r>
              <a:rPr lang="ru-RU" b="1" dirty="0" smtClean="0">
                <a:solidFill>
                  <a:srgbClr val="002060"/>
                </a:solidFill>
              </a:rPr>
              <a:t>ОСЕННЕЕ МЕНЮ на начало учебного года</a:t>
            </a:r>
          </a:p>
          <a:p>
            <a:pPr marL="342900" indent="-342900">
              <a:buAutoNum type="arabicPeriod"/>
            </a:pPr>
            <a:r>
              <a:rPr lang="ru-RU" b="1" dirty="0" smtClean="0">
                <a:solidFill>
                  <a:srgbClr val="002060"/>
                </a:solidFill>
              </a:rPr>
              <a:t>ЗОЖ. Формирование его в семье (выступления детей и родителей из опята семейного воспитания)</a:t>
            </a:r>
          </a:p>
          <a:p>
            <a:pPr marL="342900" indent="-342900">
              <a:buAutoNum type="arabicPeriod"/>
            </a:pPr>
            <a:endParaRPr lang="ru-RU" b="1" dirty="0" smtClean="0">
              <a:solidFill>
                <a:srgbClr val="002060"/>
              </a:solidFill>
            </a:endParaRPr>
          </a:p>
          <a:p>
            <a:pPr marL="342900" indent="-342900" algn="ctr"/>
            <a:endParaRPr lang="ru-RU" b="1" dirty="0" smtClean="0">
              <a:solidFill>
                <a:srgbClr val="002060"/>
              </a:solidFill>
            </a:endParaRPr>
          </a:p>
          <a:p>
            <a:pPr marL="342900" indent="-342900" algn="ctr">
              <a:buAutoNum type="arabicPeriod"/>
            </a:pPr>
            <a:endParaRPr lang="ru-RU" b="1" dirty="0">
              <a:solidFill>
                <a:srgbClr val="002060"/>
              </a:solidFill>
            </a:endParaRPr>
          </a:p>
        </p:txBody>
      </p:sp>
      <p:pic>
        <p:nvPicPr>
          <p:cNvPr id="1026" name="Picture 2"/>
          <p:cNvPicPr>
            <a:picLocks noChangeAspect="1" noChangeArrowheads="1"/>
          </p:cNvPicPr>
          <p:nvPr/>
        </p:nvPicPr>
        <p:blipFill>
          <a:blip r:embed="rId2" cstate="print">
            <a:lum bright="-10000" contrast="20000"/>
          </a:blip>
          <a:srcRect/>
          <a:stretch>
            <a:fillRect/>
          </a:stretch>
        </p:blipFill>
        <p:spPr bwMode="auto">
          <a:xfrm rot="473795">
            <a:off x="5350685" y="3271581"/>
            <a:ext cx="3168352" cy="31683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7" name="Picture 3"/>
          <p:cNvPicPr>
            <a:picLocks noChangeAspect="1" noChangeArrowheads="1"/>
          </p:cNvPicPr>
          <p:nvPr/>
        </p:nvPicPr>
        <p:blipFill>
          <a:blip r:embed="rId3" cstate="print">
            <a:lum bright="-10000" contrast="20000"/>
          </a:blip>
          <a:srcRect/>
          <a:stretch>
            <a:fillRect/>
          </a:stretch>
        </p:blipFill>
        <p:spPr bwMode="auto">
          <a:xfrm rot="21124187">
            <a:off x="755576" y="3212976"/>
            <a:ext cx="2376264" cy="3141749"/>
          </a:xfrm>
          <a:prstGeom prst="rect">
            <a:avLst/>
          </a:prstGeom>
          <a:noFill/>
          <a:ln w="9525">
            <a:noFill/>
            <a:miter lim="800000"/>
            <a:headEnd/>
            <a:tailEnd/>
          </a:ln>
          <a:effectLst/>
        </p:spPr>
      </p:pic>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234</TotalTime>
  <Words>1980</Words>
  <Application>Microsoft Office PowerPoint</Application>
  <PresentationFormat>Экран (4:3)</PresentationFormat>
  <Paragraphs>136</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Аспект</vt:lpstr>
      <vt:lpstr> Здоровье школьника</vt:lpstr>
      <vt:lpstr>         Родительское собрание  с учащимися </vt:lpstr>
      <vt:lpstr>В нынешнее время быть школьником — довольно утомительное и губительное для здоровья ребенка занятие. Сейчас среди выпускников средних школ здоровыми являются только 3% детей.  Такая статистика пугает.</vt:lpstr>
      <vt:lpstr>Слайд 4</vt:lpstr>
      <vt:lpstr>Слайд 5</vt:lpstr>
      <vt:lpstr>Какие болезни часто бывают у школьников </vt:lpstr>
      <vt:lpstr>Слайд 7</vt:lpstr>
      <vt:lpstr>Слайд 8</vt:lpstr>
      <vt:lpstr>Слайд 9</vt:lpstr>
      <vt:lpstr>Слайд 10</vt:lpstr>
      <vt:lpstr>Слайд 11</vt:lpstr>
      <vt:lpstr>Слайд 12</vt:lpstr>
      <vt:lpstr>Слайд 13</vt:lpstr>
      <vt:lpstr>Слайд 14</vt:lpstr>
      <vt:lpstr>Слайд 15</vt:lpstr>
      <vt:lpstr>Пятидневка или шестидневка?</vt:lpstr>
      <vt:lpstr>Слайд 17</vt:lpstr>
      <vt:lpstr>Слайд 18</vt:lpstr>
      <vt:lpstr>Подведём итоги и проанализируем. Мы выбираем? 5-ти или 6-ти?  Потому что…. </vt:lpstr>
    </vt:vector>
  </TitlesOfParts>
  <Company>OFFICE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Здоровье школьника</dc:title>
  <dc:creator>FoM</dc:creator>
  <cp:lastModifiedBy>В-Имбатск</cp:lastModifiedBy>
  <cp:revision>43</cp:revision>
  <dcterms:created xsi:type="dcterms:W3CDTF">2014-10-07T05:49:18Z</dcterms:created>
  <dcterms:modified xsi:type="dcterms:W3CDTF">2015-03-21T09:03:32Z</dcterms:modified>
</cp:coreProperties>
</file>